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5.xml" ContentType="application/vnd.openxmlformats-officedocument.presentationml.tags+xml"/>
  <Override PartName="/ppt/notesSlides/notesSlide1.xml" ContentType="application/vnd.openxmlformats-officedocument.presentationml.notesSlide+xml"/>
  <Override PartName="/ppt/tags/tag6.xml" ContentType="application/vnd.openxmlformats-officedocument.presentationml.tags+xml"/>
  <Override PartName="/ppt/notesSlides/notesSlide2.xml" ContentType="application/vnd.openxmlformats-officedocument.presentationml.notesSlide+xml"/>
  <Override PartName="/ppt/tags/tag7.xml" ContentType="application/vnd.openxmlformats-officedocument.presentationml.tags+xml"/>
  <Override PartName="/ppt/notesSlides/notesSlide3.xml" ContentType="application/vnd.openxmlformats-officedocument.presentationml.notesSlide+xml"/>
  <Override PartName="/ppt/tags/tag8.xml" ContentType="application/vnd.openxmlformats-officedocument.presentationml.tags+xml"/>
  <Override PartName="/ppt/notesSlides/notesSlide4.xml" ContentType="application/vnd.openxmlformats-officedocument.presentationml.notesSlide+xml"/>
  <Override PartName="/ppt/tags/tag9.xml" ContentType="application/vnd.openxmlformats-officedocument.presentationml.tags+xml"/>
  <Override PartName="/ppt/notesSlides/notesSlide5.xml" ContentType="application/vnd.openxmlformats-officedocument.presentationml.notesSlide+xml"/>
  <Override PartName="/ppt/tags/tag10.xml" ContentType="application/vnd.openxmlformats-officedocument.presentationml.tags+xml"/>
  <Override PartName="/ppt/notesSlides/notesSlide6.xml" ContentType="application/vnd.openxmlformats-officedocument.presentationml.notesSlide+xml"/>
  <Override PartName="/ppt/tags/tag11.xml" ContentType="application/vnd.openxmlformats-officedocument.presentationml.tags+xml"/>
  <Override PartName="/ppt/notesSlides/notesSlide7.xml" ContentType="application/vnd.openxmlformats-officedocument.presentationml.notesSlide+xml"/>
  <Override PartName="/ppt/tags/tag12.xml" ContentType="application/vnd.openxmlformats-officedocument.presentationml.tags+xml"/>
  <Override PartName="/ppt/notesSlides/notesSlide8.xml" ContentType="application/vnd.openxmlformats-officedocument.presentationml.notesSlide+xml"/>
  <Override PartName="/ppt/tags/tag13.xml" ContentType="application/vnd.openxmlformats-officedocument.presentationml.tags+xml"/>
  <Override PartName="/ppt/notesSlides/notesSlide9.xml" ContentType="application/vnd.openxmlformats-officedocument.presentationml.notesSlide+xml"/>
  <Override PartName="/ppt/tags/tag14.xml" ContentType="application/vnd.openxmlformats-officedocument.presentationml.tags+xml"/>
  <Override PartName="/ppt/notesSlides/notesSlide10.xml" ContentType="application/vnd.openxmlformats-officedocument.presentationml.notesSlide+xml"/>
  <Override PartName="/ppt/tags/tag15.xml" ContentType="application/vnd.openxmlformats-officedocument.presentationml.tags+xml"/>
  <Override PartName="/ppt/notesSlides/notesSlide11.xml" ContentType="application/vnd.openxmlformats-officedocument.presentationml.notesSlide+xml"/>
  <Override PartName="/ppt/tags/tag16.xml" ContentType="application/vnd.openxmlformats-officedocument.presentationml.tags+xml"/>
  <Override PartName="/ppt/notesSlides/notesSlide12.xml" ContentType="application/vnd.openxmlformats-officedocument.presentationml.notesSlide+xml"/>
  <Override PartName="/ppt/tags/tag17.xml" ContentType="application/vnd.openxmlformats-officedocument.presentationml.tags+xml"/>
  <Override PartName="/ppt/notesSlides/notesSlide13.xml" ContentType="application/vnd.openxmlformats-officedocument.presentationml.notesSlide+xml"/>
  <Override PartName="/ppt/tags/tag18.xml" ContentType="application/vnd.openxmlformats-officedocument.presentationml.tags+xml"/>
  <Override PartName="/ppt/notesSlides/notesSlide14.xml" ContentType="application/vnd.openxmlformats-officedocument.presentationml.notesSlide+xml"/>
  <Override PartName="/ppt/tags/tag19.xml" ContentType="application/vnd.openxmlformats-officedocument.presentationml.tags+xml"/>
  <Override PartName="/ppt/notesSlides/notesSlide15.xml" ContentType="application/vnd.openxmlformats-officedocument.presentationml.notesSlide+xml"/>
  <Override PartName="/ppt/tags/tag20.xml" ContentType="application/vnd.openxmlformats-officedocument.presentationml.tags+xml"/>
  <Override PartName="/ppt/notesSlides/notesSlide16.xml" ContentType="application/vnd.openxmlformats-officedocument.presentationml.notesSlide+xml"/>
  <Override PartName="/ppt/tags/tag21.xml" ContentType="application/vnd.openxmlformats-officedocument.presentationml.tags+xml"/>
  <Override PartName="/ppt/notesSlides/notesSlide17.xml" ContentType="application/vnd.openxmlformats-officedocument.presentationml.notesSlide+xml"/>
  <Override PartName="/ppt/tags/tag22.xml" ContentType="application/vnd.openxmlformats-officedocument.presentationml.tags+xml"/>
  <Override PartName="/ppt/notesSlides/notesSlide18.xml" ContentType="application/vnd.openxmlformats-officedocument.presentationml.notesSlide+xml"/>
  <Override PartName="/ppt/tags/tag23.xml" ContentType="application/vnd.openxmlformats-officedocument.presentationml.tags+xml"/>
  <Override PartName="/ppt/notesSlides/notesSlide19.xml" ContentType="application/vnd.openxmlformats-officedocument.presentationml.notesSlide+xml"/>
  <Override PartName="/ppt/tags/tag24.xml" ContentType="application/vnd.openxmlformats-officedocument.presentationml.tags+xml"/>
  <Override PartName="/ppt/notesSlides/notesSlide20.xml" ContentType="application/vnd.openxmlformats-officedocument.presentationml.notesSlide+xml"/>
  <Override PartName="/ppt/tags/tag25.xml" ContentType="application/vnd.openxmlformats-officedocument.presentationml.tags+xml"/>
  <Override PartName="/ppt/notesSlides/notesSlide21.xml" ContentType="application/vnd.openxmlformats-officedocument.presentationml.notesSlide+xml"/>
  <Override PartName="/ppt/tags/tag26.xml" ContentType="application/vnd.openxmlformats-officedocument.presentationml.tags+xml"/>
  <Override PartName="/ppt/notesSlides/notesSlide22.xml" ContentType="application/vnd.openxmlformats-officedocument.presentationml.notesSlide+xml"/>
  <Override PartName="/ppt/tags/tag27.xml" ContentType="application/vnd.openxmlformats-officedocument.presentationml.tags+xml"/>
  <Override PartName="/ppt/notesSlides/notesSlide23.xml" ContentType="application/vnd.openxmlformats-officedocument.presentationml.notesSlide+xml"/>
  <Override PartName="/ppt/tags/tag28.xml" ContentType="application/vnd.openxmlformats-officedocument.presentationml.tags+xml"/>
  <Override PartName="/ppt/notesSlides/notesSlide24.xml" ContentType="application/vnd.openxmlformats-officedocument.presentationml.notesSlide+xml"/>
  <Override PartName="/ppt/tags/tag29.xml" ContentType="application/vnd.openxmlformats-officedocument.presentationml.tags+xml"/>
  <Override PartName="/ppt/notesSlides/notesSlide25.xml" ContentType="application/vnd.openxmlformats-officedocument.presentationml.notesSlide+xml"/>
  <Override PartName="/ppt/tags/tag30.xml" ContentType="application/vnd.openxmlformats-officedocument.presentationml.tags+xml"/>
  <Override PartName="/ppt/notesSlides/notesSlide26.xml" ContentType="application/vnd.openxmlformats-officedocument.presentationml.notesSlide+xml"/>
  <Override PartName="/ppt/tags/tag31.xml" ContentType="application/vnd.openxmlformats-officedocument.presentationml.tags+xml"/>
  <Override PartName="/ppt/notesSlides/notesSlide27.xml" ContentType="application/vnd.openxmlformats-officedocument.presentationml.notesSlide+xml"/>
  <Override PartName="/ppt/tags/tag32.xml" ContentType="application/vnd.openxmlformats-officedocument.presentationml.tags+xml"/>
  <Override PartName="/ppt/notesSlides/notesSlide28.xml" ContentType="application/vnd.openxmlformats-officedocument.presentationml.notesSlide+xml"/>
  <Override PartName="/ppt/tags/tag33.xml" ContentType="application/vnd.openxmlformats-officedocument.presentationml.tags+xml"/>
  <Override PartName="/ppt/notesSlides/notesSlide29.xml" ContentType="application/vnd.openxmlformats-officedocument.presentationml.notesSlide+xml"/>
  <Override PartName="/ppt/tags/tag34.xml" ContentType="application/vnd.openxmlformats-officedocument.presentationml.tags+xml"/>
  <Override PartName="/ppt/notesSlides/notesSlide30.xml" ContentType="application/vnd.openxmlformats-officedocument.presentationml.notesSlide+xml"/>
  <Override PartName="/ppt/tags/tag35.xml" ContentType="application/vnd.openxmlformats-officedocument.presentationml.tags+xml"/>
  <Override PartName="/ppt/notesSlides/notesSlide31.xml" ContentType="application/vnd.openxmlformats-officedocument.presentationml.notesSlide+xml"/>
  <Override PartName="/ppt/tags/tag36.xml" ContentType="application/vnd.openxmlformats-officedocument.presentationml.tags+xml"/>
  <Override PartName="/ppt/notesSlides/notesSlide32.xml" ContentType="application/vnd.openxmlformats-officedocument.presentationml.notesSlide+xml"/>
  <Override PartName="/ppt/tags/tag37.xml" ContentType="application/vnd.openxmlformats-officedocument.presentationml.tags+xml"/>
  <Override PartName="/ppt/notesSlides/notesSlide33.xml" ContentType="application/vnd.openxmlformats-officedocument.presentationml.notesSlide+xml"/>
  <Override PartName="/ppt/tags/tag38.xml" ContentType="application/vnd.openxmlformats-officedocument.presentationml.tags+xml"/>
  <Override PartName="/ppt/notesSlides/notesSlide34.xml" ContentType="application/vnd.openxmlformats-officedocument.presentationml.notesSlide+xml"/>
  <Override PartName="/ppt/tags/tag39.xml" ContentType="application/vnd.openxmlformats-officedocument.presentationml.tags+xml"/>
  <Override PartName="/ppt/notesSlides/notesSlide35.xml" ContentType="application/vnd.openxmlformats-officedocument.presentationml.notesSlide+xml"/>
  <Override PartName="/ppt/tags/tag40.xml" ContentType="application/vnd.openxmlformats-officedocument.presentationml.tags+xml"/>
  <Override PartName="/ppt/notesSlides/notesSlide36.xml" ContentType="application/vnd.openxmlformats-officedocument.presentationml.notesSlide+xml"/>
  <Override PartName="/ppt/tags/tag41.xml" ContentType="application/vnd.openxmlformats-officedocument.presentationml.tags+xml"/>
  <Override PartName="/ppt/notesSlides/notesSlide37.xml" ContentType="application/vnd.openxmlformats-officedocument.presentationml.notesSlide+xml"/>
  <Override PartName="/ppt/tags/tag42.xml" ContentType="application/vnd.openxmlformats-officedocument.presentationml.tags+xml"/>
  <Override PartName="/ppt/notesSlides/notesSlide38.xml" ContentType="application/vnd.openxmlformats-officedocument.presentationml.notesSlide+xml"/>
  <Override PartName="/ppt/tags/tag43.xml" ContentType="application/vnd.openxmlformats-officedocument.presentationml.tags+xml"/>
  <Override PartName="/ppt/notesSlides/notesSlide39.xml" ContentType="application/vnd.openxmlformats-officedocument.presentationml.notesSlide+xml"/>
  <Override PartName="/ppt/tags/tag44.xml" ContentType="application/vnd.openxmlformats-officedocument.presentationml.tags+xml"/>
  <Override PartName="/ppt/notesSlides/notesSlide40.xml" ContentType="application/vnd.openxmlformats-officedocument.presentationml.notesSlide+xml"/>
  <Override PartName="/ppt/tags/tag45.xml" ContentType="application/vnd.openxmlformats-officedocument.presentationml.tags+xml"/>
  <Override PartName="/ppt/notesSlides/notesSlide41.xml" ContentType="application/vnd.openxmlformats-officedocument.presentationml.notesSlide+xml"/>
  <Override PartName="/ppt/tags/tag46.xml" ContentType="application/vnd.openxmlformats-officedocument.presentationml.tags+xml"/>
  <Override PartName="/ppt/notesSlides/notesSlide42.xml" ContentType="application/vnd.openxmlformats-officedocument.presentationml.notesSlide+xml"/>
  <Override PartName="/ppt/tags/tag47.xml" ContentType="application/vnd.openxmlformats-officedocument.presentationml.tags+xml"/>
  <Override PartName="/ppt/notesSlides/notesSlide43.xml" ContentType="application/vnd.openxmlformats-officedocument.presentationml.notesSlide+xml"/>
  <Override PartName="/ppt/tags/tag48.xml" ContentType="application/vnd.openxmlformats-officedocument.presentationml.tags+xml"/>
  <Override PartName="/ppt/notesSlides/notesSlide44.xml" ContentType="application/vnd.openxmlformats-officedocument.presentationml.notesSlide+xml"/>
  <Override PartName="/ppt/tags/tag49.xml" ContentType="application/vnd.openxmlformats-officedocument.presentationml.tags+xml"/>
  <Override PartName="/ppt/notesSlides/notesSlide45.xml" ContentType="application/vnd.openxmlformats-officedocument.presentationml.notesSlide+xml"/>
  <Override PartName="/ppt/tags/tag50.xml" ContentType="application/vnd.openxmlformats-officedocument.presentationml.tags+xml"/>
  <Override PartName="/ppt/notesSlides/notesSlide46.xml" ContentType="application/vnd.openxmlformats-officedocument.presentationml.notesSlide+xml"/>
  <Override PartName="/ppt/tags/tag51.xml" ContentType="application/vnd.openxmlformats-officedocument.presentationml.tags+xml"/>
  <Override PartName="/ppt/notesSlides/notesSlide47.xml" ContentType="application/vnd.openxmlformats-officedocument.presentationml.notesSlide+xml"/>
  <Override PartName="/ppt/tags/tag52.xml" ContentType="application/vnd.openxmlformats-officedocument.presentationml.tags+xml"/>
  <Override PartName="/ppt/notesSlides/notesSlide48.xml" ContentType="application/vnd.openxmlformats-officedocument.presentationml.notesSlide+xml"/>
  <Override PartName="/ppt/tags/tag53.xml" ContentType="application/vnd.openxmlformats-officedocument.presentationml.tags+xml"/>
  <Override PartName="/ppt/notesSlides/notesSlide49.xml" ContentType="application/vnd.openxmlformats-officedocument.presentationml.notesSlide+xml"/>
  <Override PartName="/ppt/tags/tag54.xml" ContentType="application/vnd.openxmlformats-officedocument.presentationml.tags+xml"/>
  <Override PartName="/ppt/notesSlides/notesSlide50.xml" ContentType="application/vnd.openxmlformats-officedocument.presentationml.notesSlide+xml"/>
  <Override PartName="/ppt/tags/tag55.xml" ContentType="application/vnd.openxmlformats-officedocument.presentationml.tags+xml"/>
  <Override PartName="/ppt/notesSlides/notesSlide51.xml" ContentType="application/vnd.openxmlformats-officedocument.presentationml.notesSlide+xml"/>
  <Override PartName="/ppt/tags/tag56.xml" ContentType="application/vnd.openxmlformats-officedocument.presentationml.tags+xml"/>
  <Override PartName="/ppt/notesSlides/notesSlide52.xml" ContentType="application/vnd.openxmlformats-officedocument.presentationml.notesSlide+xml"/>
  <Override PartName="/ppt/tags/tag57.xml" ContentType="application/vnd.openxmlformats-officedocument.presentationml.tags+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5"/>
  </p:notesMasterIdLst>
  <p:handoutMasterIdLst>
    <p:handoutMasterId r:id="rId56"/>
  </p:handoutMasterIdLst>
  <p:sldIdLst>
    <p:sldId id="289" r:id="rId2"/>
    <p:sldId id="548" r:id="rId3"/>
    <p:sldId id="504" r:id="rId4"/>
    <p:sldId id="521" r:id="rId5"/>
    <p:sldId id="333" r:id="rId6"/>
    <p:sldId id="327" r:id="rId7"/>
    <p:sldId id="522" r:id="rId8"/>
    <p:sldId id="430" r:id="rId9"/>
    <p:sldId id="542" r:id="rId10"/>
    <p:sldId id="523" r:id="rId11"/>
    <p:sldId id="488" r:id="rId12"/>
    <p:sldId id="489" r:id="rId13"/>
    <p:sldId id="490" r:id="rId14"/>
    <p:sldId id="491" r:id="rId15"/>
    <p:sldId id="492" r:id="rId16"/>
    <p:sldId id="437" r:id="rId17"/>
    <p:sldId id="335" r:id="rId18"/>
    <p:sldId id="431" r:id="rId19"/>
    <p:sldId id="432" r:id="rId20"/>
    <p:sldId id="433" r:id="rId21"/>
    <p:sldId id="434" r:id="rId22"/>
    <p:sldId id="334" r:id="rId23"/>
    <p:sldId id="554" r:id="rId24"/>
    <p:sldId id="524" r:id="rId25"/>
    <p:sldId id="336" r:id="rId26"/>
    <p:sldId id="338" r:id="rId27"/>
    <p:sldId id="556" r:id="rId28"/>
    <p:sldId id="441" r:id="rId29"/>
    <p:sldId id="442" r:id="rId30"/>
    <p:sldId id="526" r:id="rId31"/>
    <p:sldId id="555" r:id="rId32"/>
    <p:sldId id="527" r:id="rId33"/>
    <p:sldId id="530" r:id="rId34"/>
    <p:sldId id="531" r:id="rId35"/>
    <p:sldId id="534" r:id="rId36"/>
    <p:sldId id="535" r:id="rId37"/>
    <p:sldId id="536" r:id="rId38"/>
    <p:sldId id="532" r:id="rId39"/>
    <p:sldId id="538" r:id="rId40"/>
    <p:sldId id="537" r:id="rId41"/>
    <p:sldId id="528" r:id="rId42"/>
    <p:sldId id="539" r:id="rId43"/>
    <p:sldId id="541" r:id="rId44"/>
    <p:sldId id="544" r:id="rId45"/>
    <p:sldId id="545" r:id="rId46"/>
    <p:sldId id="546" r:id="rId47"/>
    <p:sldId id="550" r:id="rId48"/>
    <p:sldId id="551" r:id="rId49"/>
    <p:sldId id="552" r:id="rId50"/>
    <p:sldId id="553" r:id="rId51"/>
    <p:sldId id="345" r:id="rId52"/>
    <p:sldId id="568" r:id="rId53"/>
    <p:sldId id="379" r:id="rId54"/>
  </p:sldIdLst>
  <p:sldSz cx="12192000" cy="6858000"/>
  <p:notesSz cx="6858000" cy="9144000"/>
  <p:custDataLst>
    <p:tags r:id="rId5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bik, Gabriel" initials="KG" lastIdx="13" clrIdx="0"/>
  <p:cmAuthor id="2" name="Brannon, Brooke" initials="BB" lastIdx="8" clrIdx="1">
    <p:extLst>
      <p:ext uri="{19B8F6BF-5375-455C-9EA6-DF929625EA0E}">
        <p15:presenceInfo xmlns:p15="http://schemas.microsoft.com/office/powerpoint/2012/main" userId="S-1-5-21-1407069837-2091007605-538272213-28211697" providerId="AD"/>
      </p:ext>
    </p:extLst>
  </p:cmAuthor>
  <p:cmAuthor id="3" name="Microsoft Office User" initials="MOU" lastIdx="2" clrIdx="2">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295" autoAdjust="0"/>
    <p:restoredTop sz="48262" autoAdjust="0"/>
  </p:normalViewPr>
  <p:slideViewPr>
    <p:cSldViewPr snapToGrid="0" snapToObjects="1">
      <p:cViewPr varScale="1">
        <p:scale>
          <a:sx n="39" d="100"/>
          <a:sy n="39" d="100"/>
        </p:scale>
        <p:origin x="1958" y="38"/>
      </p:cViewPr>
      <p:guideLst/>
    </p:cSldViewPr>
  </p:slideViewPr>
  <p:outlineViewPr>
    <p:cViewPr>
      <p:scale>
        <a:sx n="33" d="100"/>
        <a:sy n="33" d="100"/>
      </p:scale>
      <p:origin x="0" y="-4552"/>
    </p:cViewPr>
  </p:outlineViewPr>
  <p:notesTextViewPr>
    <p:cViewPr>
      <p:scale>
        <a:sx n="3" d="2"/>
        <a:sy n="3" d="2"/>
      </p:scale>
      <p:origin x="0" y="0"/>
    </p:cViewPr>
  </p:notesTextViewPr>
  <p:notesViewPr>
    <p:cSldViewPr snapToGrid="0" snapToObjects="1">
      <p:cViewPr>
        <p:scale>
          <a:sx n="50" d="100"/>
          <a:sy n="50" d="100"/>
        </p:scale>
        <p:origin x="2640" y="-1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gs" Target="tags/tag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0893DF8-D520-BB40-837C-91CE1787B0EB}" type="datetimeFigureOut">
              <a:rPr lang="en-US" smtClean="0"/>
              <a:t>9/3/2021</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298FB97-EEE8-A641-B9BA-ACE8418557CD}" type="slidenum">
              <a:rPr lang="en-US" smtClean="0"/>
              <a:t>‹N°›</a:t>
            </a:fld>
            <a:endParaRPr lang="en-US" dirty="0"/>
          </a:p>
        </p:txBody>
      </p:sp>
    </p:spTree>
    <p:extLst>
      <p:ext uri="{BB962C8B-B14F-4D97-AF65-F5344CB8AC3E}">
        <p14:creationId xmlns:p14="http://schemas.microsoft.com/office/powerpoint/2010/main" val="1485269695"/>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1.png>
</file>

<file path=ppt/media/image42.gif>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EFA781-CA11-2141-A5F7-C7B0DDD8E00E}" type="datetimeFigureOut">
              <a:rPr lang="en-US" smtClean="0"/>
              <a:t>9/3/2021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092397-0699-5249-96BB-FDA4CA85BF35}" type="slidenum">
              <a:rPr lang="en-US" smtClean="0"/>
              <a:t>‹N°›</a:t>
            </a:fld>
            <a:endParaRPr lang="en-US" dirty="0"/>
          </a:p>
        </p:txBody>
      </p:sp>
    </p:spTree>
    <p:extLst>
      <p:ext uri="{BB962C8B-B14F-4D97-AF65-F5344CB8AC3E}">
        <p14:creationId xmlns:p14="http://schemas.microsoft.com/office/powerpoint/2010/main" val="35696427"/>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docs.aws.amazon.com/amazondynamodb/latest/developerguide/HowItWorks.CoreComponents.html#HowItWorks.CoreComponents.TablesItemsAttributes"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3" Type="http://schemas.openxmlformats.org/officeDocument/2006/relationships/hyperlink" Target="https://aws.amazon.com/redshift/" TargetMode="External"/><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3" Type="http://schemas.openxmlformats.org/officeDocument/2006/relationships/hyperlink" Target="https://aws.amazon.com/rds/aurora/" TargetMode="External"/><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Welcom</a:t>
            </a:r>
            <a:r>
              <a:rPr lang="en-US" sz="1100" baseline="0" dirty="0"/>
              <a:t>e to Module 2, Section 4 </a:t>
            </a:r>
            <a:r>
              <a:rPr lang="en-US" sz="1100" dirty="0"/>
              <a:t>– AWS Core Services - Database.</a:t>
            </a:r>
          </a:p>
        </p:txBody>
      </p:sp>
    </p:spTree>
    <p:extLst>
      <p:ext uri="{BB962C8B-B14F-4D97-AF65-F5344CB8AC3E}">
        <p14:creationId xmlns:p14="http://schemas.microsoft.com/office/powerpoint/2010/main" val="24361842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latin typeface="+mn-lt"/>
                <a:ea typeface="+mn-ea"/>
                <a:cs typeface="+mn-cs"/>
              </a:rPr>
              <a:t>Avec Amazon RDS, vous gérez l'optimisation de vos applications, tandis qu'AWS gère l'installation et la mise à jour du système d'exploitation, l'installation et la mise à jour des logiciels de base de données, les sauvegardes automatiques et la haute disponibilité.</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La mise à l'échelle des ressources, la gestion de l'alimentation et des serveurs et l'exécution de la maintenance sont également couvertes par AWS.</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Le déchargement de ces opérations vers le service Amazon RDS géré réduit votre charge de travail opérationnelle et les coûts associés à votre base de données relationnelle. Passons maintenant à un bref aperçu du service et à quelques cas d'utilisation potentiels.</a:t>
            </a:r>
            <a:endParaRPr lang="en-US" sz="11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6036204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latin typeface="+mn-lt"/>
                <a:ea typeface="+mn-ea"/>
                <a:cs typeface="+mn-cs"/>
              </a:rPr>
              <a:t>Le bloc de construction de base d'Amazon RDS est l'instance de base de données. Une instance de base de données est un environnement de base de données isolé qui peut contenir plusieurs bases de données créées par l'utilisateur et est accessible à l'aide des mêmes outils et applications que vous utilisez avec une instance de base de données autonome. Les ressources trouvées dans une instance de base de données sont déterminées par sa classe d'instance de base de données et le type de stockage est dicté par le type de disques.</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Les instances de base de données et le stockage diffèrent par leurs caractéristiques de performances et leur prix, ce qui vous permet d'adapter vos performances et votre coût aux besoins de votre base de données. Lorsque vous choisissez de créer une instance de base de données, vous devez d'abord spécifier le moteur de base de données à exécuter. Amazon RDS prend actuellement en charge six bases de données : MySQL, Amazon Aurora, Microsoft </a:t>
            </a:r>
            <a:r>
              <a:rPr lang="fr-FR" sz="1100" kern="1200" dirty="0" err="1">
                <a:solidFill>
                  <a:schemeClr val="tx1"/>
                </a:solidFill>
                <a:effectLst/>
                <a:latin typeface="+mn-lt"/>
                <a:ea typeface="+mn-ea"/>
                <a:cs typeface="+mn-cs"/>
              </a:rPr>
              <a:t>Sequel</a:t>
            </a:r>
            <a:r>
              <a:rPr lang="fr-FR" sz="1100" kern="1200" dirty="0">
                <a:solidFill>
                  <a:schemeClr val="tx1"/>
                </a:solidFill>
                <a:effectLst/>
                <a:latin typeface="+mn-lt"/>
                <a:ea typeface="+mn-ea"/>
                <a:cs typeface="+mn-cs"/>
              </a:rPr>
              <a:t> Server, PostgreSQL, </a:t>
            </a:r>
            <a:r>
              <a:rPr lang="fr-FR" sz="1100" kern="1200" dirty="0" err="1">
                <a:solidFill>
                  <a:schemeClr val="tx1"/>
                </a:solidFill>
                <a:effectLst/>
                <a:latin typeface="+mn-lt"/>
                <a:ea typeface="+mn-ea"/>
                <a:cs typeface="+mn-cs"/>
              </a:rPr>
              <a:t>MariaDB</a:t>
            </a:r>
            <a:r>
              <a:rPr lang="fr-FR" sz="1100" kern="1200" dirty="0">
                <a:solidFill>
                  <a:schemeClr val="tx1"/>
                </a:solidFill>
                <a:effectLst/>
                <a:latin typeface="+mn-lt"/>
                <a:ea typeface="+mn-ea"/>
                <a:cs typeface="+mn-cs"/>
              </a:rPr>
              <a:t> et Oracle.</a:t>
            </a:r>
            <a:endParaRPr lang="en-US" sz="1100" dirty="0"/>
          </a:p>
        </p:txBody>
      </p:sp>
    </p:spTree>
    <p:extLst>
      <p:ext uri="{BB962C8B-B14F-4D97-AF65-F5344CB8AC3E}">
        <p14:creationId xmlns:p14="http://schemas.microsoft.com/office/powerpoint/2010/main" val="37942047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100" kern="1200" dirty="0">
                <a:solidFill>
                  <a:schemeClr val="tx1"/>
                </a:solidFill>
                <a:effectLst/>
                <a:latin typeface="+mn-lt"/>
                <a:ea typeface="+mn-ea"/>
                <a:cs typeface="+mn-cs"/>
              </a:rPr>
              <a:t>Vous pouvez exécuter une instance à l'aide d'Amazon Virtual </a:t>
            </a:r>
            <a:r>
              <a:rPr lang="fr-FR" sz="1100" kern="1200" dirty="0" err="1">
                <a:solidFill>
                  <a:schemeClr val="tx1"/>
                </a:solidFill>
                <a:effectLst/>
                <a:latin typeface="+mn-lt"/>
                <a:ea typeface="+mn-ea"/>
                <a:cs typeface="+mn-cs"/>
              </a:rPr>
              <a:t>Private</a:t>
            </a:r>
            <a:r>
              <a:rPr lang="fr-FR" sz="1100" kern="1200" dirty="0">
                <a:solidFill>
                  <a:schemeClr val="tx1"/>
                </a:solidFill>
                <a:effectLst/>
                <a:latin typeface="+mn-lt"/>
                <a:ea typeface="+mn-ea"/>
                <a:cs typeface="+mn-cs"/>
              </a:rPr>
              <a:t> Cloud (Amazon VPC). Lorsque vous utilisez un Amazon VPC, vous contrôlez votre environnement de réseau virtuel.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1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100" kern="1200" dirty="0">
                <a:solidFill>
                  <a:schemeClr val="tx1"/>
                </a:solidFill>
                <a:effectLst/>
                <a:latin typeface="+mn-lt"/>
                <a:ea typeface="+mn-ea"/>
                <a:cs typeface="+mn-cs"/>
              </a:rPr>
              <a:t>Vous pouvez sélectionner votre propre plage d'adresses IP, créer des sous-réseaux et configurer des listes de routage et de contrôle d'accès. La fonctionnalité de base d'Amazon RDS est la même, qu'elle s'exécute ou non dans un Amazon VPC. Généralement, l'instance de base de données est isolée dans un sous-réseau privé et n'est rendue directement accessible qu'aux instances d'application indiquées. Les sous-réseaux d'un Amazon VPC sont associés à une seule zone de disponibilité. Ainsi, lorsque vous sélectionnez le sous-réseau, vous choisissez également la zone de disponibilité ou l'emplacement physique de votre instance de base de données.</a:t>
            </a:r>
            <a:endParaRPr lang="en-US" sz="1100" dirty="0"/>
          </a:p>
        </p:txBody>
      </p:sp>
    </p:spTree>
    <p:extLst>
      <p:ext uri="{BB962C8B-B14F-4D97-AF65-F5344CB8AC3E}">
        <p14:creationId xmlns:p14="http://schemas.microsoft.com/office/powerpoint/2010/main" val="35027933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100" kern="1200" dirty="0">
                <a:solidFill>
                  <a:schemeClr val="tx1"/>
                </a:solidFill>
                <a:effectLst/>
                <a:latin typeface="+mn-lt"/>
                <a:ea typeface="+mn-ea"/>
                <a:cs typeface="+mn-cs"/>
              </a:rPr>
              <a:t>L'une des fonctionnalités les plus puissantes d'Amazon RDS est la possibilité de configurer votre instance de base de données pour une haute disponibilité avec un déploiement multi-AZ. Une fois configuré, Amazon RDS génère automatiquement une copie de secours de l'instance de base de données dans une autre zone de disponibilité au sein du même Amazon VPC. Après l'amorçage de la copie de la base de données, les transactions sont répliquées de manière synchrone sur la copie de secours. L'exécution d'une instance de base de données avec plusieurs zones de disponibilité peut améliorer la disponibilité pendant la maintenance planifiée du système et aider à protéger vos bases de données contre les pannes d'instance de base de données et les perturbations de la zone de disponibilité</a:t>
            </a:r>
            <a:r>
              <a:rPr lang="en-US" sz="1100" kern="1200" dirty="0">
                <a:solidFill>
                  <a:schemeClr val="tx1"/>
                </a:solidFill>
                <a:effectLst/>
                <a:latin typeface="+mn-lt"/>
                <a:ea typeface="+mn-ea"/>
                <a:cs typeface="+mn-cs"/>
              </a:rPr>
              <a:t>. </a:t>
            </a:r>
            <a:endParaRPr lang="en-US" sz="1100" dirty="0"/>
          </a:p>
        </p:txBody>
      </p:sp>
    </p:spTree>
    <p:extLst>
      <p:ext uri="{BB962C8B-B14F-4D97-AF65-F5344CB8AC3E}">
        <p14:creationId xmlns:p14="http://schemas.microsoft.com/office/powerpoint/2010/main" val="24169183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100" kern="1200" dirty="0">
                <a:solidFill>
                  <a:schemeClr val="tx1"/>
                </a:solidFill>
                <a:effectLst/>
                <a:latin typeface="+mn-lt"/>
                <a:ea typeface="+mn-ea"/>
                <a:cs typeface="+mn-cs"/>
              </a:rPr>
              <a:t>Par conséquent, si l'instance de base de données maître échoue, Amazon RDS met automatiquement l'instance de base de données de secours en ligne en tant que nouveau maître. En raison de la réplication synchrone, il ne devrait y avoir aucune perte de données. Étant donné que vos applications référencent la base de données par nom à l'aide du point de terminaison DNS RDS, vous n'avez pas besoin de modifier quoi que ce soit dans votre code d'application pour utiliser la copie de secours pour le basculement.</a:t>
            </a:r>
            <a:endParaRPr lang="en-US" sz="1100" dirty="0"/>
          </a:p>
        </p:txBody>
      </p:sp>
    </p:spTree>
    <p:extLst>
      <p:ext uri="{BB962C8B-B14F-4D97-AF65-F5344CB8AC3E}">
        <p14:creationId xmlns:p14="http://schemas.microsoft.com/office/powerpoint/2010/main" val="19917828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latin typeface="+mn-lt"/>
                <a:ea typeface="+mn-ea"/>
                <a:cs typeface="+mn-cs"/>
              </a:rPr>
              <a:t>Amazon RDS prend également en charge la création de réplicas en lecture pour MySQL, </a:t>
            </a:r>
            <a:r>
              <a:rPr lang="fr-FR" sz="1100" kern="1200" dirty="0" err="1">
                <a:solidFill>
                  <a:schemeClr val="tx1"/>
                </a:solidFill>
                <a:effectLst/>
                <a:latin typeface="+mn-lt"/>
                <a:ea typeface="+mn-ea"/>
                <a:cs typeface="+mn-cs"/>
              </a:rPr>
              <a:t>MariaDB</a:t>
            </a:r>
            <a:r>
              <a:rPr lang="fr-FR" sz="1100" kern="1200" dirty="0">
                <a:solidFill>
                  <a:schemeClr val="tx1"/>
                </a:solidFill>
                <a:effectLst/>
                <a:latin typeface="+mn-lt"/>
                <a:ea typeface="+mn-ea"/>
                <a:cs typeface="+mn-cs"/>
              </a:rPr>
              <a:t>, PostgreSQL et Amazon Aurora. Les mises à jour apportées à l'instance de base de données source sont copiées de manière asynchrone dans l'instance de réplica en lecture. Vous pouvez réduire la charge sur votre instance de base de données source en acheminant les requêtes en lecture de vos applications vers le réplica en lecture. À l'aide de réplicas en lecture, vous pouvez également évoluer au-delà des contraintes de capacité d'une seule instance de base de données pour les charges de travail de base de données lourdes en lecture. Les réplicas en lecture peuvent également être promus pour devenir l'instance de base de données principale, mais en raison de la réplication asynchrone, cela nécessite une action manuelle.</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Les réplicas en lecture peuvent être créés dans une région différente de celle de la base de données principale. Cette fonctionnalité peut aider à satisfaire les exigences de reprise après sinistre ou à réduire la latence en dirigeant les lectures vers une réplique en lecture plus proche de l'utilisateur.</a:t>
            </a:r>
            <a:endParaRPr lang="en-US" sz="11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7649655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latin typeface="+mn-lt"/>
                <a:ea typeface="+mn-ea"/>
                <a:cs typeface="+mn-cs"/>
              </a:rPr>
              <a:t>Amazon RDS est idéal pour les applications Web et mobiles qui ont besoin d'une base de données à haut débit, d'une évolutivité de stockage massive et d'une haute disponibilité. Comme Amazon RDS n'a aucune contrainte de licence, il s'adapte parfaitement au modèle d'utilisation variable de ces applications. Lorsqu'il s'agit de petites et grandes entreprises de commerce électronique, Amazon RDS fournit une solution de base de données flexible, sécurisée et économique pour la vente et la vente au détail en ligne. Les jeux mobiles et en ligne nécessitent une plate-forme de base de données avec un débit et une disponibilité élevés. Amazon RDS gère l'infrastructure de la base de données, de sorte que les développeurs de jeux n'ont pas à se soucier du provisionnement, de la mise à l'échelle ou de la surveillance des serveurs de base de données.</a:t>
            </a:r>
            <a:endParaRPr lang="en-US" sz="11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3505347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dirty="0"/>
              <a:t>Utilisez Amazon RDS lorsque votre application requiert :</a:t>
            </a:r>
          </a:p>
          <a:p>
            <a:r>
              <a:rPr lang="fr-FR" sz="1100" dirty="0"/>
              <a:t>Transactions complexes ou requêtes complexes</a:t>
            </a:r>
          </a:p>
          <a:p>
            <a:r>
              <a:rPr lang="fr-FR" sz="1100" dirty="0"/>
              <a:t>Un taux de requête/écriture moyen à élevé - jusqu'à 30 000 IOPS (15 000 lectures + 15 000 écritures)</a:t>
            </a:r>
          </a:p>
          <a:p>
            <a:r>
              <a:rPr lang="fr-FR" sz="1100" dirty="0"/>
              <a:t>Pas plus d'un seul nœud de travail/</a:t>
            </a:r>
            <a:r>
              <a:rPr lang="fr-FR" sz="1100" dirty="0" err="1"/>
              <a:t>shard</a:t>
            </a:r>
            <a:endParaRPr lang="fr-FR" sz="1100" dirty="0"/>
          </a:p>
          <a:p>
            <a:r>
              <a:rPr lang="fr-FR" sz="1100" dirty="0"/>
              <a:t>Haute durabilité</a:t>
            </a:r>
          </a:p>
          <a:p>
            <a:endParaRPr lang="fr-FR" sz="1100" dirty="0"/>
          </a:p>
          <a:p>
            <a:r>
              <a:rPr lang="fr-FR" sz="1100" dirty="0"/>
              <a:t>N'utilisez pas Amazon RDS lorsque votre application requiert :</a:t>
            </a:r>
          </a:p>
          <a:p>
            <a:r>
              <a:rPr lang="fr-FR" sz="1100" dirty="0"/>
              <a:t>Taux de lecture/écriture massifs (par exemple 150 000 écritures par seconde)</a:t>
            </a:r>
          </a:p>
          <a:p>
            <a:r>
              <a:rPr lang="fr-FR" sz="1100" dirty="0"/>
              <a:t>Partage en raison de la taille élevée des données ou des demandes de débit</a:t>
            </a:r>
          </a:p>
          <a:p>
            <a:r>
              <a:rPr lang="fr-FR" sz="1100" dirty="0"/>
              <a:t>Requêtes et requêtes GET/PUT simples qu'une base de données NoSQL peut gérer</a:t>
            </a:r>
          </a:p>
          <a:p>
            <a:r>
              <a:rPr lang="fr-FR" sz="1100" dirty="0"/>
              <a:t>Ou, personnalisation du système de gestion de base de données relationnelle (ou SGBDR)</a:t>
            </a:r>
          </a:p>
          <a:p>
            <a:endParaRPr lang="fr-FR" sz="1100" dirty="0"/>
          </a:p>
          <a:p>
            <a:r>
              <a:rPr lang="fr-FR" sz="1100" dirty="0"/>
              <a:t>Dans les cas où vous ne devriez pas utiliser Amazon RDS, envisagez d'utiliser une solution de base de données NoSQL, telle que </a:t>
            </a:r>
            <a:r>
              <a:rPr lang="fr-FR" sz="1100" dirty="0" err="1"/>
              <a:t>DynamoDB</a:t>
            </a:r>
            <a:r>
              <a:rPr lang="fr-FR" sz="1100" dirty="0"/>
              <a:t>, ou d'exécuter votre moteur de base de données relationnelle sur des instances Amazon EC2 au lieu d'Amazon RDS, ce qui vous offrira plus d'options pour personnaliser votre base de données.</a:t>
            </a:r>
            <a:endParaRPr lang="en-US" sz="1100" dirty="0"/>
          </a:p>
        </p:txBody>
      </p:sp>
    </p:spTree>
    <p:extLst>
      <p:ext uri="{BB962C8B-B14F-4D97-AF65-F5344CB8AC3E}">
        <p14:creationId xmlns:p14="http://schemas.microsoft.com/office/powerpoint/2010/main" val="31318258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r>
              <a:rPr lang="fr-FR" sz="1100" dirty="0"/>
              <a:t>Lorsque vous commencez à estimer le coût d'Amazon RDS, vous devez tenir compte des heures de service de l'horloge, qui sont des ressources qui entraînent des frais lors de leur exécution. Par exemple, à partir du moment où vous lancez une instance de base de données jusqu'à ce que vous résiliez l'instance.</a:t>
            </a:r>
          </a:p>
          <a:p>
            <a:endParaRPr lang="fr-FR" sz="1100" dirty="0"/>
          </a:p>
          <a:p>
            <a:r>
              <a:rPr lang="fr-FR" sz="1100" dirty="0"/>
              <a:t>Les caractéristiques de la base de données doivent également être prises en compte. La capacité physique de la base de données que vous choisissez affectera le montant qui vous sera facturé. Les caractéristiques de la base de données varient en fonction du moteur, de la taille et de la classe de mémoire de la base de données.</a:t>
            </a:r>
            <a:endParaRPr lang="en-US" sz="1100" dirty="0"/>
          </a:p>
        </p:txBody>
      </p:sp>
    </p:spTree>
    <p:extLst>
      <p:ext uri="{BB962C8B-B14F-4D97-AF65-F5344CB8AC3E}">
        <p14:creationId xmlns:p14="http://schemas.microsoft.com/office/powerpoint/2010/main" val="12981392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r>
              <a:rPr lang="fr-FR" sz="1600" dirty="0"/>
              <a:t>Considérez le type d'achat de la base de données. Lorsque vous utilisez des instances de base de données à la demande, vous payez pour la capacité de calcul pour chaque heure d'exécution de votre instance de base de données, sans engagement minimum requis. Avec les instances de base de données réservées, vous pouvez effectuer un paiement initial faible et unique pour chaque instance de base de données que vous souhaitez réserver pour une durée de 1 an ou de 3 ans. Tenez également compte du nombre d'instances de la base de données. Avec Amazon RDS, vous pouvez provisionner plusieurs instances de base de données pour gérer les pics de charge.</a:t>
            </a:r>
            <a:endParaRPr lang="en-US" sz="1100" dirty="0"/>
          </a:p>
        </p:txBody>
      </p:sp>
    </p:spTree>
    <p:extLst>
      <p:ext uri="{BB962C8B-B14F-4D97-AF65-F5344CB8AC3E}">
        <p14:creationId xmlns:p14="http://schemas.microsoft.com/office/powerpoint/2010/main" val="33409683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200" kern="1200" dirty="0">
                <a:solidFill>
                  <a:schemeClr val="tx1"/>
                </a:solidFill>
                <a:effectLst/>
                <a:latin typeface="+mn-lt"/>
                <a:ea typeface="+mn-ea"/>
                <a:cs typeface="+mn-cs"/>
              </a:rPr>
              <a:t>Le monde des affaires est en constante évolution et évolution. En enregistrant, mettant à jour et suivant avec précision les données de manière efficace et régulière, les entreprises peuvent tirer parti de l'immense potentiel des informations obtenues à partir de leurs données. Les systèmes de gestion de bases de données sont le maillon crucial pour la gestion de ces données. Comme d'autres services cloud, les bases de données cloud offrent des avantages de coût significatifs par rapport aux stratégies de base de données traditionnelles</a:t>
            </a:r>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In this module, we’ll review the Amazon Relational Database Service (or Amazon RDS), Amazon DynamoDB, Amazon Redshift and Amazon Aurora.</a:t>
            </a:r>
            <a:r>
              <a:rPr lang="en-US" sz="1100" dirty="0">
                <a:effectLst/>
              </a:rPr>
              <a:t> </a:t>
            </a:r>
            <a:endParaRPr lang="en-US" sz="1100" dirty="0"/>
          </a:p>
        </p:txBody>
      </p:sp>
    </p:spTree>
    <p:extLst>
      <p:ext uri="{BB962C8B-B14F-4D97-AF65-F5344CB8AC3E}">
        <p14:creationId xmlns:p14="http://schemas.microsoft.com/office/powerpoint/2010/main" val="959154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r>
              <a:rPr lang="fr-FR" sz="1600" dirty="0"/>
              <a:t>Envisagez le stockage provisionné. Il n'y a pas de frais supplémentaires pour le stockage de sauvegarde jusqu'à 100 % de votre stockage de base de données provisionné pour une instance de base de données active. Une fois l'instance de base de données terminée, le stockage de sauvegarde est facturé par gigaoctet par mois. Tenez également compte de la quantité de stockage de sauvegarde en plus de la quantité de stockage provisionnée, qui est facturée par gigaoctet, par mois.</a:t>
            </a:r>
            <a:endParaRPr lang="en-US" sz="1100" dirty="0"/>
          </a:p>
        </p:txBody>
      </p:sp>
    </p:spTree>
    <p:extLst>
      <p:ext uri="{BB962C8B-B14F-4D97-AF65-F5344CB8AC3E}">
        <p14:creationId xmlns:p14="http://schemas.microsoft.com/office/powerpoint/2010/main" val="40209113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a:xfrm>
            <a:off x="685800" y="4400550"/>
            <a:ext cx="5676900" cy="3600450"/>
          </a:xfrm>
        </p:spPr>
        <p:txBody>
          <a:bodyPr/>
          <a:lstStyle/>
          <a:p>
            <a:r>
              <a:rPr lang="fr-FR" sz="1100" dirty="0"/>
              <a:t>Vous voudrez tenir compte du nombre de demandes d'entrée et de sortie faites à la base de données.</a:t>
            </a:r>
          </a:p>
          <a:p>
            <a:r>
              <a:rPr lang="fr-FR" sz="1100" dirty="0"/>
              <a:t>  </a:t>
            </a:r>
          </a:p>
          <a:p>
            <a:r>
              <a:rPr lang="fr-FR" sz="1100" dirty="0"/>
              <a:t>Considérez le type de déploiement, car vous pouvez déployer votre instance de base de données dans une seule zone de disponibilité (qui est analogue à un centre de données autonome) ou plusieurs zones de disponibilité (qui est analogue à un centre de données secondaire pour une disponibilité et une durabilité améliorées). Les frais de stockage et d'entrée/sortie varient en fonction du nombre de zones de disponibilité dans lesquelles vous déployez.</a:t>
            </a:r>
          </a:p>
          <a:p>
            <a:endParaRPr lang="fr-FR" sz="1100" dirty="0"/>
          </a:p>
          <a:p>
            <a:r>
              <a:rPr lang="fr-FR" sz="1100" dirty="0"/>
              <a:t>Enfin, pensez au transfert de données. Le transfert de données entrantes est gratuit et les coûts de transfert de données sortantes sont échelonnés.</a:t>
            </a:r>
          </a:p>
          <a:p>
            <a:r>
              <a:rPr lang="fr-FR" sz="1100" dirty="0"/>
              <a:t> </a:t>
            </a:r>
          </a:p>
          <a:p>
            <a:r>
              <a:rPr lang="fr-FR" sz="1100" dirty="0"/>
              <a:t>Selon les besoins de votre application, il est possible d'optimiser vos coûts pour les instances de base de données Amazon RDS en achetant des instances de base de données Amazon RDS réservées. Pour acheter des instances réservées, vous effectuez un paiement unique et bas pour chaque instance que vous souhaitez réserver et bénéficiez à son tour d'une remise importante sur les frais d'utilisation horaire pour cette instance.</a:t>
            </a:r>
            <a:endParaRPr lang="en-US" sz="1100" dirty="0"/>
          </a:p>
        </p:txBody>
      </p:sp>
    </p:spTree>
    <p:extLst>
      <p:ext uri="{BB962C8B-B14F-4D97-AF65-F5344CB8AC3E}">
        <p14:creationId xmlns:p14="http://schemas.microsoft.com/office/powerpoint/2010/main" val="39035085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dirty="0"/>
              <a:t>Amazon RDS est un service Web qui facilite la configuration, l'exploitation et la mise à l'échelle d'une base de données relationnelle dans le cloud. Il offre une capacité économique et redimensionnable tout en gérant les tâches d'administration de base de données fastidieuses, afin que vous puissiez vous concentrer sur vos applications et votre activité.</a:t>
            </a:r>
          </a:p>
          <a:p>
            <a:r>
              <a:rPr lang="fr-FR" sz="1100" dirty="0"/>
              <a:t>Les fonctionnalités incluent le fait d'être un service géré, accessible via la console, l'AWS RDS CLI ou de simples appels d'API.</a:t>
            </a:r>
          </a:p>
          <a:p>
            <a:r>
              <a:rPr lang="fr-FR" sz="1100" dirty="0"/>
              <a:t>Il est évolutif pour le calcul et le stockage avec une redondance et une sauvegarde automatisées disponibles.</a:t>
            </a:r>
          </a:p>
          <a:p>
            <a:r>
              <a:rPr lang="fr-FR" sz="1100" dirty="0"/>
              <a:t>Les moteurs de base de données pris en charge incluent Amazon Aurora, PostgreSQL, MySQL, </a:t>
            </a:r>
            <a:r>
              <a:rPr lang="fr-FR" sz="1100" dirty="0" err="1"/>
              <a:t>MariaDB</a:t>
            </a:r>
            <a:r>
              <a:rPr lang="fr-FR" sz="1100" dirty="0"/>
              <a:t>, ORACLE et Microsoft SQL Server.</a:t>
            </a:r>
          </a:p>
          <a:p>
            <a:endParaRPr lang="fr-FR" sz="1100" dirty="0"/>
          </a:p>
          <a:p>
            <a:r>
              <a:rPr lang="fr-FR" sz="1100" dirty="0"/>
              <a:t>Amazon RDS prend en charge les applications de base de données très exigeantes. Vous pouvez choisir entre deux options de stockage sur SSD : l'une optimisée pour les applications OLTP hautes performances et l'autre pour une utilisation générale économique.</a:t>
            </a:r>
          </a:p>
          <a:p>
            <a:endParaRPr lang="fr-FR" sz="1100" dirty="0"/>
          </a:p>
          <a:p>
            <a:r>
              <a:rPr lang="fr-FR" sz="1100" dirty="0"/>
              <a:t>Avec Amazon RDS, vous pouvez mettre à l'échelle les ressources de calcul et de stockage de votre base de données sans temps d'arrêt et utiliser la console, l'interface de ligne de commande Amazon RDS ou de simples appels d'API pour gérer le service. Amazon RDS s'exécute sur la même infrastructure hautement fiable que celle utilisée par d'autres services Web Amazon. Il vous permet également d'exécuter vos instances de base de données et Amazon VPC, ce qui vous offre contrôle et sécurité.</a:t>
            </a:r>
            <a:endParaRPr lang="en-US" sz="1100" dirty="0"/>
          </a:p>
        </p:txBody>
      </p:sp>
    </p:spTree>
    <p:extLst>
      <p:ext uri="{BB962C8B-B14F-4D97-AF65-F5344CB8AC3E}">
        <p14:creationId xmlns:p14="http://schemas.microsoft.com/office/powerpoint/2010/main" val="23580307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Please review the Amazon RDS demonstration: Amazon Relational Database Service (RDS) Console Demo.</a:t>
            </a:r>
          </a:p>
          <a:p>
            <a:endParaRPr lang="en-US" sz="1100" kern="1200" dirty="0">
              <a:solidFill>
                <a:schemeClr val="tx1"/>
              </a:solidFill>
              <a:effectLst/>
              <a:latin typeface="+mn-lt"/>
              <a:ea typeface="+mn-ea"/>
              <a:cs typeface="+mn-cs"/>
            </a:endParaRPr>
          </a:p>
          <a:p>
            <a:r>
              <a:rPr lang="en-US" sz="1100" kern="1200" dirty="0">
                <a:solidFill>
                  <a:schemeClr val="tx1"/>
                </a:solidFill>
                <a:effectLst/>
                <a:latin typeface="+mn-lt"/>
                <a:ea typeface="+mn-ea"/>
                <a:cs typeface="+mn-cs"/>
              </a:rPr>
              <a:t>This video demonstration can be found in the learning management system.</a:t>
            </a:r>
            <a:endParaRPr lang="en-US" sz="1100" dirty="0"/>
          </a:p>
          <a:p>
            <a:endParaRPr lang="en-US" sz="1100" dirty="0"/>
          </a:p>
        </p:txBody>
      </p:sp>
    </p:spTree>
    <p:extLst>
      <p:ext uri="{BB962C8B-B14F-4D97-AF65-F5344CB8AC3E}">
        <p14:creationId xmlns:p14="http://schemas.microsoft.com/office/powerpoint/2010/main" val="371234840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defRPr/>
            </a:pPr>
            <a:r>
              <a:rPr lang="en-US" sz="1100" dirty="0"/>
              <a:t>Welcome to an introduction of Amazon DynamoDB, another Amazon database service. </a:t>
            </a:r>
            <a:endParaRPr lang="en-US" sz="105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8866119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b="0" i="0" kern="1200" dirty="0" err="1">
                <a:solidFill>
                  <a:schemeClr val="tx1"/>
                </a:solidFill>
                <a:effectLst/>
                <a:latin typeface="+mn-lt"/>
                <a:ea typeface="+mn-ea"/>
                <a:cs typeface="+mn-cs"/>
              </a:rPr>
              <a:t>DynamoDB</a:t>
            </a:r>
            <a:r>
              <a:rPr lang="fr-FR" sz="1100" b="0" i="0" kern="1200" dirty="0">
                <a:solidFill>
                  <a:schemeClr val="tx1"/>
                </a:solidFill>
                <a:effectLst/>
                <a:latin typeface="+mn-lt"/>
                <a:ea typeface="+mn-ea"/>
                <a:cs typeface="+mn-cs"/>
              </a:rPr>
              <a:t> est un service de base de données NoSQL rapide et flexible pour toutes les applications qui nécessitent une latence cohérente à un chiffre en millisecondes à n'importe quelle échelle.</a:t>
            </a:r>
          </a:p>
          <a:p>
            <a:endParaRPr lang="fr-FR" sz="1100" b="0" i="0" kern="1200" dirty="0">
              <a:solidFill>
                <a:schemeClr val="tx1"/>
              </a:solidFill>
              <a:effectLst/>
              <a:latin typeface="+mn-lt"/>
              <a:ea typeface="+mn-ea"/>
              <a:cs typeface="+mn-cs"/>
            </a:endParaRPr>
          </a:p>
          <a:p>
            <a:r>
              <a:rPr lang="fr-FR" sz="1100" b="0" i="0" kern="1200" dirty="0">
                <a:solidFill>
                  <a:schemeClr val="tx1"/>
                </a:solidFill>
                <a:effectLst/>
                <a:latin typeface="+mn-lt"/>
                <a:ea typeface="+mn-ea"/>
                <a:cs typeface="+mn-cs"/>
              </a:rPr>
              <a:t>Avec </a:t>
            </a:r>
            <a:r>
              <a:rPr lang="fr-FR" sz="1100" b="0" i="0" kern="1200" dirty="0" err="1">
                <a:solidFill>
                  <a:schemeClr val="tx1"/>
                </a:solidFill>
                <a:effectLst/>
                <a:latin typeface="+mn-lt"/>
                <a:ea typeface="+mn-ea"/>
                <a:cs typeface="+mn-cs"/>
              </a:rPr>
              <a:t>DynamoDB</a:t>
            </a:r>
            <a:r>
              <a:rPr lang="fr-FR" sz="1100" b="0" i="0" kern="1200" dirty="0">
                <a:solidFill>
                  <a:schemeClr val="tx1"/>
                </a:solidFill>
                <a:effectLst/>
                <a:latin typeface="+mn-lt"/>
                <a:ea typeface="+mn-ea"/>
                <a:cs typeface="+mn-cs"/>
              </a:rPr>
              <a:t>, nous passons des bases de données relationnelles aux bases de données non relationnelles. Regardons les différences :</a:t>
            </a:r>
          </a:p>
          <a:p>
            <a:endParaRPr lang="fr-FR" sz="1100" b="0" i="0" kern="1200" dirty="0">
              <a:solidFill>
                <a:schemeClr val="tx1"/>
              </a:solidFill>
              <a:effectLst/>
              <a:latin typeface="+mn-lt"/>
              <a:ea typeface="+mn-ea"/>
              <a:cs typeface="+mn-cs"/>
            </a:endParaRPr>
          </a:p>
          <a:p>
            <a:r>
              <a:rPr lang="fr-FR" sz="1100" b="0" i="0" kern="1200" dirty="0">
                <a:solidFill>
                  <a:schemeClr val="tx1"/>
                </a:solidFill>
                <a:effectLst/>
                <a:latin typeface="+mn-lt"/>
                <a:ea typeface="+mn-ea"/>
                <a:cs typeface="+mn-cs"/>
              </a:rPr>
              <a:t>Une base de données relationnelle (RDB) fonctionne avec des données structurées organisées par tables, enregistrements et colonnes. Les RDB établissent une relation bien définie entre les tables de base de données. Les RDB utilisent le langage de requête structuré (SQL), qui est une application utilisateur standard qui fournit une interface de programmation simple pour l'interaction avec la base de données. Les bases de données relationnelles ne s'adaptent pas bien horizontalement, ont des problèmes avec les données semi-structurées et les données normalisées nécessitent de nombreuses jointures.</a:t>
            </a:r>
          </a:p>
          <a:p>
            <a:endParaRPr lang="fr-FR" sz="1100" b="0" i="0" kern="1200" dirty="0">
              <a:solidFill>
                <a:schemeClr val="tx1"/>
              </a:solidFill>
              <a:effectLst/>
              <a:latin typeface="+mn-lt"/>
              <a:ea typeface="+mn-ea"/>
              <a:cs typeface="+mn-cs"/>
            </a:endParaRPr>
          </a:p>
          <a:p>
            <a:r>
              <a:rPr lang="fr-FR" sz="1100" b="0" i="0" kern="1200" dirty="0">
                <a:solidFill>
                  <a:schemeClr val="tx1"/>
                </a:solidFill>
                <a:effectLst/>
                <a:latin typeface="+mn-lt"/>
                <a:ea typeface="+mn-ea"/>
                <a:cs typeface="+mn-cs"/>
              </a:rPr>
              <a:t>Une base de données non relationnelle est une base de données qui ne suit pas le modèle relationnel fourni par les systèmes de gestion de bases de données relationnelles traditionnels. Les bases de données non relationnelles sont devenues de plus en plus populaires car elles ont été conçues pour surmonter les limites des bases de données relationnelles face aux exigences du Big Data. Les bases de données non relationnelles évoluent horizontalement et fonctionnent avec des données non structurées et semi-structurées.</a:t>
            </a:r>
          </a:p>
          <a:p>
            <a:endParaRPr lang="fr-FR" sz="1100" b="0" i="0" kern="1200" dirty="0">
              <a:solidFill>
                <a:schemeClr val="tx1"/>
              </a:solidFill>
              <a:effectLst/>
              <a:latin typeface="+mn-lt"/>
              <a:ea typeface="+mn-ea"/>
              <a:cs typeface="+mn-cs"/>
            </a:endParaRPr>
          </a:p>
          <a:p>
            <a:r>
              <a:rPr lang="fr-FR" sz="1100" b="0" i="0" kern="1200" dirty="0">
                <a:solidFill>
                  <a:schemeClr val="tx1"/>
                </a:solidFill>
                <a:effectLst/>
                <a:latin typeface="+mn-lt"/>
                <a:ea typeface="+mn-ea"/>
                <a:cs typeface="+mn-cs"/>
              </a:rPr>
              <a:t>Jetons un coup d'œil à ce que </a:t>
            </a:r>
            <a:r>
              <a:rPr lang="fr-FR" sz="1100" b="0" i="0" kern="1200" dirty="0" err="1">
                <a:solidFill>
                  <a:schemeClr val="tx1"/>
                </a:solidFill>
                <a:effectLst/>
                <a:latin typeface="+mn-lt"/>
                <a:ea typeface="+mn-ea"/>
                <a:cs typeface="+mn-cs"/>
              </a:rPr>
              <a:t>DynamoDB</a:t>
            </a:r>
            <a:r>
              <a:rPr lang="fr-FR" sz="1100" b="0" i="0" kern="1200" dirty="0">
                <a:solidFill>
                  <a:schemeClr val="tx1"/>
                </a:solidFill>
                <a:effectLst/>
                <a:latin typeface="+mn-lt"/>
                <a:ea typeface="+mn-ea"/>
                <a:cs typeface="+mn-cs"/>
              </a:rPr>
              <a:t> a à offrir.</a:t>
            </a:r>
            <a:endParaRPr lang="en-US"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6678953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err="1">
                <a:solidFill>
                  <a:schemeClr val="tx1"/>
                </a:solidFill>
                <a:effectLst/>
                <a:latin typeface="+mn-lt"/>
                <a:ea typeface="+mn-ea"/>
                <a:cs typeface="+mn-cs"/>
              </a:rPr>
              <a:t>DynamoDB</a:t>
            </a:r>
            <a:r>
              <a:rPr lang="fr-FR" sz="1100" kern="1200" dirty="0">
                <a:solidFill>
                  <a:schemeClr val="tx1"/>
                </a:solidFill>
                <a:effectLst/>
                <a:latin typeface="+mn-lt"/>
                <a:ea typeface="+mn-ea"/>
                <a:cs typeface="+mn-cs"/>
              </a:rPr>
              <a:t> est un service de base de données NoSQL entièrement géré. Amazon gère toute l'infrastructure de données sous-jacente de ce service et stocke de manière redondante les données sur plusieurs installations au sein d'une région américaine native dans le cadre de l'architecture tolérante aux pannes. Avec </a:t>
            </a:r>
            <a:r>
              <a:rPr lang="fr-FR" sz="1100" kern="1200" dirty="0" err="1">
                <a:solidFill>
                  <a:schemeClr val="tx1"/>
                </a:solidFill>
                <a:effectLst/>
                <a:latin typeface="+mn-lt"/>
                <a:ea typeface="+mn-ea"/>
                <a:cs typeface="+mn-cs"/>
              </a:rPr>
              <a:t>DynamoDB</a:t>
            </a:r>
            <a:r>
              <a:rPr lang="fr-FR" sz="1100" kern="1200" dirty="0">
                <a:solidFill>
                  <a:schemeClr val="tx1"/>
                </a:solidFill>
                <a:effectLst/>
                <a:latin typeface="+mn-lt"/>
                <a:ea typeface="+mn-ea"/>
                <a:cs typeface="+mn-cs"/>
              </a:rPr>
              <a:t>, vous pouvez créer des tables et des éléments. Vous pouvez ajouter des éléments à une table. La surface partitionne automatiquement vos données et dispose d'un stockage de table pour répondre aux exigences de la charge de travail. Il n'y a aucune limite pratique sur le nombre d'articles que vous pouvez stocker dans une table. Par exemple, certains clients ont des tables de production qui contiennent des milliards d'articles.</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L'un des avantages d'une base de données NoSQL est que les éléments d'une même table peuvent avoir des attributs différents. Cela vous donne la possibilité d'ajouter des attributs au fur et à mesure de l'évolution de votre application. Vous pouvez avoir des éléments de format plus récents stockés côte à côte avec des éléments de format plus anciens dans la même table sans avoir besoin d'effectuer des migrations de schéma.</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Au fur et à mesure que votre application devient plus populaire et que les utilisateurs continuent d'interagir avec elle, votre stockage peut augmenter avec les besoins de votre application. Toutes les données de </a:t>
            </a:r>
            <a:r>
              <a:rPr lang="fr-FR" sz="1100" kern="1200" dirty="0" err="1">
                <a:solidFill>
                  <a:schemeClr val="tx1"/>
                </a:solidFill>
                <a:effectLst/>
                <a:latin typeface="+mn-lt"/>
                <a:ea typeface="+mn-ea"/>
                <a:cs typeface="+mn-cs"/>
              </a:rPr>
              <a:t>DynamoDB</a:t>
            </a:r>
            <a:r>
              <a:rPr lang="fr-FR" sz="1100" kern="1200" dirty="0">
                <a:solidFill>
                  <a:schemeClr val="tx1"/>
                </a:solidFill>
                <a:effectLst/>
                <a:latin typeface="+mn-lt"/>
                <a:ea typeface="+mn-ea"/>
                <a:cs typeface="+mn-cs"/>
              </a:rPr>
              <a:t> sont stockées sur des disques SSD et son langage de requête simple permet des performances de requête cohérentes à faible latence. En plus de la mise à l'échelle du stockage, </a:t>
            </a:r>
            <a:r>
              <a:rPr lang="fr-FR" sz="1100" kern="1200" dirty="0" err="1">
                <a:solidFill>
                  <a:schemeClr val="tx1"/>
                </a:solidFill>
                <a:effectLst/>
                <a:latin typeface="+mn-lt"/>
                <a:ea typeface="+mn-ea"/>
                <a:cs typeface="+mn-cs"/>
              </a:rPr>
              <a:t>DynamoDB</a:t>
            </a:r>
            <a:r>
              <a:rPr lang="fr-FR" sz="1100" kern="1200" dirty="0">
                <a:solidFill>
                  <a:schemeClr val="tx1"/>
                </a:solidFill>
                <a:effectLst/>
                <a:latin typeface="+mn-lt"/>
                <a:ea typeface="+mn-ea"/>
                <a:cs typeface="+mn-cs"/>
              </a:rPr>
              <a:t> vous permet également de provisionner la quantité de débit de lecture ou d'écriture dont vous avez besoin pour votre table. À mesure que le nombre d'utilisateurs d'applications augmente, les tables </a:t>
            </a:r>
            <a:r>
              <a:rPr lang="fr-FR" sz="1100" kern="1200" dirty="0" err="1">
                <a:solidFill>
                  <a:schemeClr val="tx1"/>
                </a:solidFill>
                <a:effectLst/>
                <a:latin typeface="+mn-lt"/>
                <a:ea typeface="+mn-ea"/>
                <a:cs typeface="+mn-cs"/>
              </a:rPr>
              <a:t>DynamoDB</a:t>
            </a:r>
            <a:r>
              <a:rPr lang="fr-FR" sz="1100" kern="1200" dirty="0">
                <a:solidFill>
                  <a:schemeClr val="tx1"/>
                </a:solidFill>
                <a:effectLst/>
                <a:latin typeface="+mn-lt"/>
                <a:ea typeface="+mn-ea"/>
                <a:cs typeface="+mn-cs"/>
              </a:rPr>
              <a:t> peuvent être mises à l'échelle pour gérer le nombre accru de demandes de lecture et d'écriture avec le provisionnement manuel. Vous pouvez également activer la mise à l'échelle automatique afin que </a:t>
            </a:r>
            <a:r>
              <a:rPr lang="fr-FR" sz="1100" kern="1200" dirty="0" err="1">
                <a:solidFill>
                  <a:schemeClr val="tx1"/>
                </a:solidFill>
                <a:effectLst/>
                <a:latin typeface="+mn-lt"/>
                <a:ea typeface="+mn-ea"/>
                <a:cs typeface="+mn-cs"/>
              </a:rPr>
              <a:t>DynamoDB</a:t>
            </a:r>
            <a:r>
              <a:rPr lang="fr-FR" sz="1100" kern="1200" dirty="0">
                <a:solidFill>
                  <a:schemeClr val="tx1"/>
                </a:solidFill>
                <a:effectLst/>
                <a:latin typeface="+mn-lt"/>
                <a:ea typeface="+mn-ea"/>
                <a:cs typeface="+mn-cs"/>
              </a:rPr>
              <a:t> surveille la charge sur la table et augmente ou diminue automatiquement le débit de provisionnement.</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Certaines fonctionnalités de différenciation clés supplémentaires incluent des tables globales qui vous permettent de répliquer automatiquement sur votre choix de régions AWS, le chiffrement au repos et la durée de vie des éléments (TTL).</a:t>
            </a:r>
            <a:endParaRPr lang="en-US" sz="11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9764785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362450"/>
            <a:ext cx="5486400" cy="3600450"/>
          </a:xfrm>
        </p:spPr>
        <p:txBody>
          <a:bodyPr/>
          <a:lstStyle/>
          <a:p>
            <a:r>
              <a:rPr lang="fr-FR" sz="1600" dirty="0"/>
              <a:t>Les tableaux, les éléments et les attributs sont les composants principaux de </a:t>
            </a:r>
            <a:r>
              <a:rPr lang="fr-FR" sz="1600" dirty="0" err="1"/>
              <a:t>DynamoDB</a:t>
            </a:r>
            <a:r>
              <a:rPr lang="fr-FR" sz="1600" dirty="0"/>
              <a:t>. Un tableau est un ensemble de données. Les éléments sont un groupe d'attributs identifiables de manière unique parmi tous les autres éléments. Les attributs sont un élément de données fondamentales, quelque chose a choisi qui n'a pas besoin d'être décomposé davantage. </a:t>
            </a:r>
            <a:r>
              <a:rPr lang="fr-FR" sz="1600" dirty="0" err="1"/>
              <a:t>DynamoDB</a:t>
            </a:r>
            <a:r>
              <a:rPr lang="fr-FR" sz="1600" dirty="0"/>
              <a:t> prend en charge deux types de clés primaires. La clé de partition est une clé primaire simple, composée d'un attribut appelé clé de partition. La clé de partition et la clé de tri sont également appelées clé primaire composite composée de deux attributs.</a:t>
            </a:r>
          </a:p>
          <a:p>
            <a:endParaRPr lang="fr-FR" sz="1600" dirty="0"/>
          </a:p>
          <a:p>
            <a:r>
              <a:rPr lang="en-US" sz="1100" dirty="0"/>
              <a:t>For more information on how DynamoDB works, select the link. </a:t>
            </a:r>
          </a:p>
          <a:p>
            <a:r>
              <a:rPr lang="en-US" sz="1100" kern="1200" dirty="0">
                <a:solidFill>
                  <a:schemeClr val="tx1"/>
                </a:solidFill>
                <a:effectLst/>
                <a:latin typeface="+mn-lt"/>
                <a:ea typeface="+mn-ea"/>
                <a:cs typeface="+mn-cs"/>
                <a:hlinkClick r:id="rId3"/>
              </a:rPr>
              <a:t>https://docs.aws.amazon.com/amazondynamodb/latest/developerguide/HowItWorks.CoreComponents.html#HowItWorks.CoreComponents.TablesItemsAttributes</a:t>
            </a:r>
            <a:r>
              <a:rPr lang="en-US" sz="1100" kern="1200" dirty="0">
                <a:solidFill>
                  <a:schemeClr val="tx1"/>
                </a:solidFill>
                <a:effectLst/>
                <a:latin typeface="+mn-lt"/>
                <a:ea typeface="+mn-ea"/>
                <a:cs typeface="+mn-cs"/>
              </a:rPr>
              <a:t> </a:t>
            </a:r>
          </a:p>
        </p:txBody>
      </p:sp>
    </p:spTree>
    <p:extLst>
      <p:ext uri="{BB962C8B-B14F-4D97-AF65-F5344CB8AC3E}">
        <p14:creationId xmlns:p14="http://schemas.microsoft.com/office/powerpoint/2010/main" val="15951407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100" kern="1200" dirty="0">
                <a:solidFill>
                  <a:schemeClr val="tx1"/>
                </a:solidFill>
                <a:effectLst/>
                <a:latin typeface="+mn-lt"/>
                <a:ea typeface="+mn-ea"/>
                <a:cs typeface="+mn-cs"/>
              </a:rPr>
              <a:t>Au fur et à mesure que les données augmentent, les données de la table sont partitionnées et indexées par clé primaire.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1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100" kern="1200" dirty="0">
                <a:solidFill>
                  <a:schemeClr val="tx1"/>
                </a:solidFill>
                <a:effectLst/>
                <a:latin typeface="+mn-lt"/>
                <a:ea typeface="+mn-ea"/>
                <a:cs typeface="+mn-cs"/>
              </a:rPr>
              <a:t>Il existe deux manières différentes de récupérer les données d'une table </a:t>
            </a:r>
            <a:r>
              <a:rPr lang="fr-FR" sz="1100" kern="1200" dirty="0" err="1">
                <a:solidFill>
                  <a:schemeClr val="tx1"/>
                </a:solidFill>
                <a:effectLst/>
                <a:latin typeface="+mn-lt"/>
                <a:ea typeface="+mn-ea"/>
                <a:cs typeface="+mn-cs"/>
              </a:rPr>
              <a:t>DynamoDB</a:t>
            </a:r>
            <a:r>
              <a:rPr lang="fr-FR" sz="11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1100" kern="1200" dirty="0">
                <a:solidFill>
                  <a:schemeClr val="tx1"/>
                </a:solidFill>
                <a:effectLst/>
                <a:latin typeface="+mn-lt"/>
                <a:ea typeface="+mn-ea"/>
                <a:cs typeface="+mn-cs"/>
              </a:rPr>
              <a:t>Dans la première méthode, l'opération de requête tire parti du partitionnement pour localiser efficacement les éléments à l'aide de la clé primaire.</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1100" kern="1200" dirty="0">
                <a:solidFill>
                  <a:schemeClr val="tx1"/>
                </a:solidFill>
                <a:effectLst/>
                <a:latin typeface="+mn-lt"/>
                <a:ea typeface="+mn-ea"/>
                <a:cs typeface="+mn-cs"/>
              </a:rPr>
              <a:t>La deuxième méthode est via un scan, qui vous permettra de localiser les éléments dans le tableau en faisant correspondre les conditions sur les attributs non clés. La deuxième méthode vous donne la possibilité de localiser des éléments par d'autres attributs. Cependant, l'opération est moins efficace, car </a:t>
            </a:r>
            <a:r>
              <a:rPr lang="fr-FR" sz="1100" kern="1200" dirty="0" err="1">
                <a:solidFill>
                  <a:schemeClr val="tx1"/>
                </a:solidFill>
                <a:effectLst/>
                <a:latin typeface="+mn-lt"/>
                <a:ea typeface="+mn-ea"/>
                <a:cs typeface="+mn-cs"/>
              </a:rPr>
              <a:t>DynamoDB</a:t>
            </a:r>
            <a:r>
              <a:rPr lang="fr-FR" sz="1100" kern="1200" dirty="0">
                <a:solidFill>
                  <a:schemeClr val="tx1"/>
                </a:solidFill>
                <a:effectLst/>
                <a:latin typeface="+mn-lt"/>
                <a:ea typeface="+mn-ea"/>
                <a:cs typeface="+mn-cs"/>
              </a:rPr>
              <a:t> analysera tous les éléments du tableau pour trouver ceux qui correspondent à vos critères.</a:t>
            </a:r>
            <a:endParaRPr lang="en-US" sz="1100" dirty="0"/>
          </a:p>
        </p:txBody>
      </p:sp>
    </p:spTree>
    <p:extLst>
      <p:ext uri="{BB962C8B-B14F-4D97-AF65-F5344CB8AC3E}">
        <p14:creationId xmlns:p14="http://schemas.microsoft.com/office/powerpoint/2010/main" val="8259640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latin typeface="+mn-lt"/>
                <a:ea typeface="+mn-ea"/>
                <a:cs typeface="+mn-cs"/>
              </a:rPr>
              <a:t>Pour tirer pleinement parti des opérations de requête et de Dynamo DB, il est important de penser à la clé que vous avez utilisée pour identifier de manière unique les éléments dans la table </a:t>
            </a:r>
            <a:r>
              <a:rPr lang="fr-FR" sz="1100" kern="1200" dirty="0" err="1">
                <a:solidFill>
                  <a:schemeClr val="tx1"/>
                </a:solidFill>
                <a:effectLst/>
                <a:latin typeface="+mn-lt"/>
                <a:ea typeface="+mn-ea"/>
                <a:cs typeface="+mn-cs"/>
              </a:rPr>
              <a:t>DynamoDB</a:t>
            </a:r>
            <a:r>
              <a:rPr lang="fr-FR" sz="1100" kern="1200" dirty="0">
                <a:solidFill>
                  <a:schemeClr val="tx1"/>
                </a:solidFill>
                <a:effectLst/>
                <a:latin typeface="+mn-lt"/>
                <a:ea typeface="+mn-ea"/>
                <a:cs typeface="+mn-cs"/>
              </a:rPr>
              <a:t>. Vous pouvez configurer une clé primaire simple basée sur un seul attribut des valeurs de données avec une distribution uniforme, comme le </a:t>
            </a:r>
            <a:r>
              <a:rPr lang="fr-FR" sz="1100" kern="1200" dirty="0" err="1">
                <a:solidFill>
                  <a:schemeClr val="tx1"/>
                </a:solidFill>
                <a:effectLst/>
                <a:latin typeface="+mn-lt"/>
                <a:ea typeface="+mn-ea"/>
                <a:cs typeface="+mn-cs"/>
              </a:rPr>
              <a:t>Globally</a:t>
            </a:r>
            <a:r>
              <a:rPr lang="fr-FR" sz="1100" kern="1200" dirty="0">
                <a:solidFill>
                  <a:schemeClr val="tx1"/>
                </a:solidFill>
                <a:effectLst/>
                <a:latin typeface="+mn-lt"/>
                <a:ea typeface="+mn-ea"/>
                <a:cs typeface="+mn-cs"/>
              </a:rPr>
              <a:t> Unique Identifier (GUID) ou d'autres identifiants aléatoires.</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Par exemple, si vous deviez modéliser une table avec des produits, vous pourriez utiliser certains attributs, tels que l'ID de produit. Alternativement, vous pouvez spécifier une clé composée, qui sera composée d'une clé de partition et d'une clé secondaire. Dans cet exemple, si je devais avoir une table avec des livres, je pourrais utiliser la combinaison de l'auteur et du titre pour identifier de manière unique les éléments de la table. Cela peut être utile si vous prévoyez de consulter fréquemment des livres par auteur, car vous pouvez alors utiliser la requête.</a:t>
            </a:r>
            <a:endParaRPr lang="en-US" sz="1100" dirty="0"/>
          </a:p>
        </p:txBody>
      </p:sp>
    </p:spTree>
    <p:extLst>
      <p:ext uri="{BB962C8B-B14F-4D97-AF65-F5344CB8AC3E}">
        <p14:creationId xmlns:p14="http://schemas.microsoft.com/office/powerpoint/2010/main" val="14803960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latin typeface="+mn-lt"/>
                <a:ea typeface="+mn-ea"/>
                <a:cs typeface="+mn-cs"/>
              </a:rPr>
              <a:t>Dans ce module, vous découvrirez les concepts clés liés aux solutions de bases de données, notamment :</a:t>
            </a:r>
          </a:p>
          <a:p>
            <a:r>
              <a:rPr lang="fr-FR" sz="1100" kern="1200" dirty="0">
                <a:solidFill>
                  <a:schemeClr val="tx1"/>
                </a:solidFill>
                <a:effectLst/>
                <a:latin typeface="+mn-lt"/>
                <a:ea typeface="+mn-ea"/>
                <a:cs typeface="+mn-cs"/>
              </a:rPr>
              <a:t>Comprendre les différents services de base de données dans le cloud.</a:t>
            </a:r>
          </a:p>
          <a:p>
            <a:r>
              <a:rPr lang="fr-FR" sz="1100" kern="1200" dirty="0">
                <a:solidFill>
                  <a:schemeClr val="tx1"/>
                </a:solidFill>
                <a:effectLst/>
                <a:latin typeface="+mn-lt"/>
                <a:ea typeface="+mn-ea"/>
                <a:cs typeface="+mn-cs"/>
              </a:rPr>
              <a:t>Découvrir les différences entre les solutions de bases de données non gérées et gérées.</a:t>
            </a:r>
          </a:p>
          <a:p>
            <a:r>
              <a:rPr lang="fr-FR" sz="1100" kern="1200" dirty="0">
                <a:solidFill>
                  <a:schemeClr val="tx1"/>
                </a:solidFill>
                <a:effectLst/>
                <a:latin typeface="+mn-lt"/>
                <a:ea typeface="+mn-ea"/>
                <a:cs typeface="+mn-cs"/>
              </a:rPr>
              <a:t>Comprendre les différences entre le langage de requête structuré (ou SQL) et les bases de données NoSQL.</a:t>
            </a:r>
          </a:p>
          <a:p>
            <a:r>
              <a:rPr lang="fr-FR" sz="1100" kern="1200" dirty="0">
                <a:solidFill>
                  <a:schemeClr val="tx1"/>
                </a:solidFill>
                <a:effectLst/>
                <a:latin typeface="+mn-lt"/>
                <a:ea typeface="+mn-ea"/>
                <a:cs typeface="+mn-cs"/>
              </a:rPr>
              <a:t>Comparer les différences de disponibilité des solutions de bases de données alternatives.</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L'objectif de ce module est de vous aider à comprendre les ressources de base de données disponibles pour alimenter votre solution. Nous passerons également en revue les différentes fonctionnalités de service disponibles, afin que vous puissiez commencer à comprendre l'impact de différents choix sur des éléments tels que la disponibilité des solutions.</a:t>
            </a:r>
            <a:endParaRPr lang="en-US" sz="11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5983262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dirty="0" err="1"/>
              <a:t>DynamoDB</a:t>
            </a:r>
            <a:r>
              <a:rPr lang="fr-FR" sz="1100" dirty="0"/>
              <a:t> s'exécute exclusivement sur des disques SSD et prend en charge les modèles de stockage de documents et de valeurs-clés. La fonctionnalité Tables globales réplique automatiquement vos tables </a:t>
            </a:r>
            <a:r>
              <a:rPr lang="fr-FR" sz="1100" dirty="0" err="1"/>
              <a:t>DynamoDB</a:t>
            </a:r>
            <a:r>
              <a:rPr lang="fr-FR" sz="1100" dirty="0"/>
              <a:t> dans les régions AWS de votre choix.</a:t>
            </a:r>
          </a:p>
          <a:p>
            <a:r>
              <a:rPr lang="fr-FR" sz="1100" dirty="0"/>
              <a:t>Dynamo DB est idéal pour les applications mobiles, Web, de jeux, de technologie publicitaire et d'Internet des objets.</a:t>
            </a:r>
          </a:p>
          <a:p>
            <a:r>
              <a:rPr lang="fr-FR" sz="1100" dirty="0"/>
              <a:t>Il est accessible via la console, la CLI et de simples appels d'API.</a:t>
            </a:r>
          </a:p>
          <a:p>
            <a:endParaRPr lang="fr-FR" sz="1100" dirty="0"/>
          </a:p>
          <a:p>
            <a:r>
              <a:rPr lang="fr-FR" sz="1100" dirty="0"/>
              <a:t>La possibilité de faire évoluer vos tables en termes de débit de stockage et de provisionnement fait de </a:t>
            </a:r>
            <a:r>
              <a:rPr lang="fr-FR" sz="1100" dirty="0" err="1"/>
              <a:t>DynamoDB</a:t>
            </a:r>
            <a:r>
              <a:rPr lang="fr-FR" sz="1100" dirty="0"/>
              <a:t> un bon choix pour les données structurées provenant des applications Web, mobiles et IoT. Par exemple, vous pouvez avoir un grand nombre de clients générant en permanence des données et effectuant un grand nombre de requêtes par seconde. Dans ce cas, la mise à l'échelle du débit de </a:t>
            </a:r>
            <a:r>
              <a:rPr lang="fr-FR" sz="1100" dirty="0" err="1"/>
              <a:t>DynamoDB</a:t>
            </a:r>
            <a:r>
              <a:rPr lang="fr-FR" sz="1100" dirty="0"/>
              <a:t> permet des performances cohérentes pour vos clients. </a:t>
            </a:r>
            <a:r>
              <a:rPr lang="fr-FR" sz="1100" dirty="0" err="1"/>
              <a:t>DynamoDB</a:t>
            </a:r>
            <a:r>
              <a:rPr lang="fr-FR" sz="1100" dirty="0"/>
              <a:t> est également utilisé dans les applications sensibles à la latence. Les performances de requête prévisibles, même dans les grandes tables, le rendent utile dans les cas où une latence variable pourrait avoir un impact significatif sur l'expérience utilisateur ou sur des objectifs commerciaux tels que la technologie publicitaire ou les jeux.</a:t>
            </a:r>
          </a:p>
          <a:p>
            <a:endParaRPr lang="fr-FR" sz="1100" dirty="0"/>
          </a:p>
          <a:p>
            <a:r>
              <a:rPr lang="fr-FR" sz="1100" dirty="0"/>
              <a:t>La fonctionnalité </a:t>
            </a:r>
            <a:r>
              <a:rPr lang="fr-FR" sz="1100" dirty="0" err="1"/>
              <a:t>DynamoDB</a:t>
            </a:r>
            <a:r>
              <a:rPr lang="fr-FR" sz="1100" dirty="0"/>
              <a:t> Global Tables élimine le travail difficile de réplication des données entre les régions et de résolution des conflits de mise à jour. Il réplique automatiquement vos tables </a:t>
            </a:r>
            <a:r>
              <a:rPr lang="fr-FR" sz="1100" dirty="0" err="1"/>
              <a:t>DynamoDB</a:t>
            </a:r>
            <a:r>
              <a:rPr lang="fr-FR" sz="1100" dirty="0"/>
              <a:t> dans votre choix de régions AWS. Les tables globales peuvent aider les applications à rester disponibles et performantes pour la continuité des activités.</a:t>
            </a:r>
            <a:endParaRPr lang="en-US" sz="1100" dirty="0"/>
          </a:p>
        </p:txBody>
      </p:sp>
    </p:spTree>
    <p:extLst>
      <p:ext uri="{BB962C8B-B14F-4D97-AF65-F5344CB8AC3E}">
        <p14:creationId xmlns:p14="http://schemas.microsoft.com/office/powerpoint/2010/main" val="23260822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Please review the DynamoDB demonstration: Amazon DynamoDB Console Demo.</a:t>
            </a:r>
          </a:p>
          <a:p>
            <a:endParaRPr lang="en-US" sz="1100" kern="1200" dirty="0">
              <a:solidFill>
                <a:schemeClr val="tx1"/>
              </a:solidFill>
              <a:effectLst/>
              <a:latin typeface="+mn-lt"/>
              <a:ea typeface="+mn-ea"/>
              <a:cs typeface="+mn-cs"/>
            </a:endParaRPr>
          </a:p>
          <a:p>
            <a:r>
              <a:rPr lang="en-US" sz="1100" kern="1200" dirty="0">
                <a:solidFill>
                  <a:schemeClr val="tx1"/>
                </a:solidFill>
                <a:effectLst/>
                <a:latin typeface="+mn-lt"/>
                <a:ea typeface="+mn-ea"/>
                <a:cs typeface="+mn-cs"/>
              </a:rPr>
              <a:t>This video demonstration can be found in the learning management system.</a:t>
            </a:r>
            <a:endParaRPr lang="en-US" sz="1100" dirty="0"/>
          </a:p>
          <a:p>
            <a:endParaRPr lang="en-US" sz="1100" dirty="0"/>
          </a:p>
        </p:txBody>
      </p:sp>
    </p:spTree>
    <p:extLst>
      <p:ext uri="{BB962C8B-B14F-4D97-AF65-F5344CB8AC3E}">
        <p14:creationId xmlns:p14="http://schemas.microsoft.com/office/powerpoint/2010/main" val="184209389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t>Introducing Amazon Redshift, an Amazon database service. </a:t>
            </a:r>
          </a:p>
        </p:txBody>
      </p:sp>
    </p:spTree>
    <p:extLst>
      <p:ext uri="{BB962C8B-B14F-4D97-AF65-F5344CB8AC3E}">
        <p14:creationId xmlns:p14="http://schemas.microsoft.com/office/powerpoint/2010/main" val="22725386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b="0" i="0" kern="1200" dirty="0">
                <a:solidFill>
                  <a:schemeClr val="tx1"/>
                </a:solidFill>
                <a:effectLst/>
                <a:latin typeface="+mn-lt"/>
                <a:ea typeface="+mn-ea"/>
                <a:cs typeface="+mn-cs"/>
              </a:rPr>
              <a:t>Amazon Redshift est un entrepôt de données rapide et entièrement géré qui permet d'analyser toutes vos données de manière simple et économique à l'aide de SQL standard et de vos outils de Business Intelligence (BI) existants. Jetons un coup d'œil à Amazon Redshift et à son utilisation pour les applications analytiques.</a:t>
            </a:r>
            <a:endParaRPr lang="en-US" sz="1100" dirty="0"/>
          </a:p>
        </p:txBody>
      </p:sp>
    </p:spTree>
    <p:extLst>
      <p:ext uri="{BB962C8B-B14F-4D97-AF65-F5344CB8AC3E}">
        <p14:creationId xmlns:p14="http://schemas.microsoft.com/office/powerpoint/2010/main" val="291936298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ea typeface="+mn-ea"/>
                <a:cs typeface="+mn-cs"/>
              </a:rPr>
              <a:t>Les analyses sont importantes pour les entreprises d'aujourd'hui, mais la création d'un entrepôt de données est complexe et coûteuse. La plupart des entrepôts de données prennent des mois à mettre en place et peuvent coûter des millions de dollars en coûts logiciels et matériels, et ce n'est que le coût de mise en place.</a:t>
            </a:r>
          </a:p>
          <a:p>
            <a:endParaRPr lang="fr-FR" sz="1100" kern="1200" dirty="0">
              <a:solidFill>
                <a:schemeClr val="tx1"/>
              </a:solidFill>
              <a:effectLst/>
              <a:ea typeface="+mn-ea"/>
              <a:cs typeface="+mn-cs"/>
            </a:endParaRPr>
          </a:p>
          <a:p>
            <a:r>
              <a:rPr lang="fr-FR" sz="1100" kern="1200" dirty="0">
                <a:solidFill>
                  <a:schemeClr val="tx1"/>
                </a:solidFill>
                <a:effectLst/>
                <a:ea typeface="+mn-ea"/>
                <a:cs typeface="+mn-cs"/>
              </a:rPr>
              <a:t>Amazon Redshift est un entrepôt de données rapide et puissant, entièrement géré, qui le rend simple et rentable à configurer, à utiliser et à faire évoluer. Il vous permet d'exécuter des requêtes analytiques complexes sur des pétaoctets de données structurées à l'aide d'une optimisation de requête sophistiquée, d'un stockage en colonnes sur des disques locaux hautes performances et d'une exécution de requête massivement parallèle. La plupart des résultats reviennent en quelques secondes.</a:t>
            </a:r>
          </a:p>
          <a:p>
            <a:endParaRPr lang="fr-FR" sz="1100" kern="1200" dirty="0">
              <a:solidFill>
                <a:schemeClr val="tx1"/>
              </a:solidFill>
              <a:effectLst/>
              <a:ea typeface="+mn-ea"/>
              <a:cs typeface="+mn-cs"/>
            </a:endParaRPr>
          </a:p>
          <a:p>
            <a:r>
              <a:rPr lang="fr-FR" sz="1100" kern="1200" dirty="0">
                <a:solidFill>
                  <a:schemeClr val="tx1"/>
                </a:solidFill>
                <a:effectLst/>
                <a:ea typeface="+mn-ea"/>
                <a:cs typeface="+mn-cs"/>
              </a:rPr>
              <a:t>Passons maintenant en revue une exploration un peu plus détaillée des fonctionnalités clés d'Amazon Redshift et de certains cas d'utilisation courants.</a:t>
            </a:r>
            <a:endParaRPr lang="en-US" sz="1100" kern="1200" dirty="0">
              <a:solidFill>
                <a:schemeClr val="tx1"/>
              </a:solidFill>
              <a:effectLst/>
              <a:ea typeface="+mn-ea"/>
              <a:cs typeface="+mn-cs"/>
            </a:endParaRPr>
          </a:p>
        </p:txBody>
      </p:sp>
    </p:spTree>
    <p:extLst>
      <p:ext uri="{BB962C8B-B14F-4D97-AF65-F5344CB8AC3E}">
        <p14:creationId xmlns:p14="http://schemas.microsoft.com/office/powerpoint/2010/main" val="28625043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dirty="0"/>
              <a:t>Le nœud leader gère les communications avec les programmes clients et toutes les communications avec les nœuds de calcul. Il analyse et développe des plans d'exécution pour effectuer des opérations de base de données, en particulier la série d'étapes nécessaires pour obtenir des résultats pour des requêtes complexes. Le nœud leader compile le code pour les éléments individuels du plan d'exécution et attribue le code à des nœuds de calcul individuels. Les nœuds de calcul exécutent le code compilé et renvoient les résultats intermédiaires au nœud leader pour l'agrégation finale.</a:t>
            </a:r>
          </a:p>
          <a:p>
            <a:endParaRPr lang="fr-FR" sz="1100" dirty="0"/>
          </a:p>
          <a:p>
            <a:r>
              <a:rPr lang="fr-FR" sz="1100" dirty="0"/>
              <a:t>Comme c'est le cas avec presque tous les services AWS, vous ne payez que ce que vous utilisez. Vous pouvez commencer pour aussi peu que 25 cents par heure et, à grande échelle, Amazon Redshift fournit le stockage et le traitement pour environ 1 000 dollars par téraoctet par an. C'est environ 1/10 du coût des solutions d'entrepôt de données traditionnelles.</a:t>
            </a:r>
          </a:p>
          <a:p>
            <a:endParaRPr lang="fr-FR" sz="1100" dirty="0"/>
          </a:p>
          <a:p>
            <a:r>
              <a:rPr lang="fr-FR" sz="1100" dirty="0"/>
              <a:t>La fonctionnalité Amazon Redshift Spectrum vous permet d'exécuter des requêtes sur des exaoctets de données directement dans Amazon S3.</a:t>
            </a:r>
            <a:endParaRPr lang="en-US" sz="1100" dirty="0"/>
          </a:p>
        </p:txBody>
      </p:sp>
    </p:spTree>
    <p:extLst>
      <p:ext uri="{BB962C8B-B14F-4D97-AF65-F5344CB8AC3E}">
        <p14:creationId xmlns:p14="http://schemas.microsoft.com/office/powerpoint/2010/main" val="392948862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ea typeface="+mn-ea"/>
                <a:cs typeface="+mn-cs"/>
              </a:rPr>
              <a:t>Il est assez simple d'automatiser la plupart des tâches administratives courantes pour gérer, surveiller et mettre à l'échelle votre cluster Amazon Redshift, ce qui vous permet de vous concentrer sur vos données et votre entreprise.</a:t>
            </a:r>
          </a:p>
          <a:p>
            <a:endParaRPr lang="fr-FR" sz="1100" kern="1200" dirty="0">
              <a:solidFill>
                <a:schemeClr val="tx1"/>
              </a:solidFill>
              <a:effectLst/>
              <a:ea typeface="+mn-ea"/>
              <a:cs typeface="+mn-cs"/>
            </a:endParaRPr>
          </a:p>
          <a:p>
            <a:r>
              <a:rPr lang="fr-FR" sz="1100" kern="1200" dirty="0">
                <a:solidFill>
                  <a:schemeClr val="tx1"/>
                </a:solidFill>
                <a:effectLst/>
                <a:ea typeface="+mn-ea"/>
                <a:cs typeface="+mn-cs"/>
              </a:rPr>
              <a:t>L'évolutivité est intrinsèque à Amazon Redshift. Votre cluster peut être agrandi et réduit en fonction de vos besoins en quelques clics dans la console.</a:t>
            </a:r>
          </a:p>
          <a:p>
            <a:r>
              <a:rPr lang="fr-FR" sz="1100" kern="1200" dirty="0">
                <a:solidFill>
                  <a:schemeClr val="tx1"/>
                </a:solidFill>
                <a:effectLst/>
                <a:ea typeface="+mn-ea"/>
                <a:cs typeface="+mn-cs"/>
              </a:rPr>
              <a:t> </a:t>
            </a:r>
          </a:p>
          <a:p>
            <a:r>
              <a:rPr lang="fr-FR" sz="1100" kern="1200" dirty="0">
                <a:solidFill>
                  <a:schemeClr val="tx1"/>
                </a:solidFill>
                <a:effectLst/>
                <a:ea typeface="+mn-ea"/>
                <a:cs typeface="+mn-cs"/>
              </a:rPr>
              <a:t>Comme toujours chez Amazon Web Services, la sécurité est notre considération la plus importante. Avec Amazon Redshift, la sécurité est intégrée, fournissant un cryptage fort de vos données au repos et en transit.</a:t>
            </a:r>
            <a:endParaRPr lang="en-US" sz="1100" kern="1200" dirty="0">
              <a:solidFill>
                <a:schemeClr val="tx1"/>
              </a:solidFill>
              <a:effectLst/>
              <a:ea typeface="+mn-ea"/>
              <a:cs typeface="+mn-cs"/>
            </a:endParaRPr>
          </a:p>
        </p:txBody>
      </p:sp>
    </p:spTree>
    <p:extLst>
      <p:ext uri="{BB962C8B-B14F-4D97-AF65-F5344CB8AC3E}">
        <p14:creationId xmlns:p14="http://schemas.microsoft.com/office/powerpoint/2010/main" val="217753532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ea typeface="+mn-ea"/>
                <a:cs typeface="+mn-cs"/>
              </a:rPr>
              <a:t>Enfin, Amazon Redshift est déjà compatible avec les outils que vous connaissez et déjà utilisez. Amazon Redshift prend en charge le standard SQL et fournit des connecteurs JDBC et ODBC hautes performances, ce qui vous permet d'utiliser les clients SQL et les outils de BI de votre choix.</a:t>
            </a:r>
          </a:p>
          <a:p>
            <a:endParaRPr lang="fr-FR" sz="1100" kern="1200" dirty="0">
              <a:solidFill>
                <a:schemeClr val="tx1"/>
              </a:solidFill>
              <a:effectLst/>
              <a:ea typeface="+mn-ea"/>
              <a:cs typeface="+mn-cs"/>
            </a:endParaRPr>
          </a:p>
          <a:p>
            <a:r>
              <a:rPr lang="fr-FR" sz="1100" kern="1200" dirty="0">
                <a:solidFill>
                  <a:schemeClr val="tx1"/>
                </a:solidFill>
                <a:effectLst/>
                <a:ea typeface="+mn-ea"/>
                <a:cs typeface="+mn-cs"/>
              </a:rPr>
              <a:t>Tournons notre attention vers certains cas d'utilisation des courants d'Amazon Redshift.</a:t>
            </a:r>
            <a:endParaRPr lang="en-US" sz="1100" kern="1200" dirty="0">
              <a:solidFill>
                <a:schemeClr val="tx1"/>
              </a:solidFill>
              <a:effectLst/>
              <a:ea typeface="+mn-ea"/>
              <a:cs typeface="+mn-cs"/>
            </a:endParaRPr>
          </a:p>
        </p:txBody>
      </p:sp>
    </p:spTree>
    <p:extLst>
      <p:ext uri="{BB962C8B-B14F-4D97-AF65-F5344CB8AC3E}">
        <p14:creationId xmlns:p14="http://schemas.microsoft.com/office/powerpoint/2010/main" val="9677157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dirty="0"/>
              <a:t>Passons maintenant en revue quelques cas d'utilisation d'Amazon Redshift.</a:t>
            </a:r>
          </a:p>
          <a:p>
            <a:endParaRPr lang="fr-FR" sz="1100" dirty="0"/>
          </a:p>
          <a:p>
            <a:r>
              <a:rPr lang="fr-FR" sz="1100" dirty="0"/>
              <a:t>De nombreux clients migrent leurs entrepôts de données d'entreprise traditionnels vers Amazon Redshift avec pour objectif principal l'agilité. Les clients peuvent commencer à l'échelle de leur choix et expérimenter leurs données sans avoir à s'appuyer sur des processus compliqués avec leurs services informatiques pour se procurer et préparer leurs logiciels.</a:t>
            </a:r>
          </a:p>
          <a:p>
            <a:endParaRPr lang="fr-FR" sz="1100" dirty="0"/>
          </a:p>
          <a:p>
            <a:r>
              <a:rPr lang="fr-FR" sz="1100" dirty="0"/>
              <a:t>Les clients du Big Data ont une chose en commun : des quantités massives de données qui étendent leurs systèmes existants à un point de rupture. Les petits clients n'ont généralement pas les moyens d'acheter le matériel et l'expertise nécessaires pour faire fonctionner ces systèmes. Avec Amazon Redshift, ils peuvent être rapidement opérationnels avec leur entrepôt de données à un prix relativement bas.</a:t>
            </a:r>
          </a:p>
          <a:p>
            <a:endParaRPr lang="fr-FR" sz="1100" dirty="0"/>
          </a:p>
          <a:p>
            <a:r>
              <a:rPr lang="fr-FR" sz="1100" dirty="0"/>
              <a:t>En tant que service géré, Amazon Redshift prend en charge de nombreuses tâches de déploiement et de maintenance continue qui nécessitent souvent un administrateur de base de données. Cela leur permet de se concentrer sur l'interrogation et l'analyse de leurs données.</a:t>
            </a:r>
            <a:endParaRPr lang="en-US" sz="1100" kern="1200" dirty="0">
              <a:solidFill>
                <a:schemeClr val="tx1"/>
              </a:solidFill>
              <a:effectLst/>
              <a:ea typeface="+mn-ea"/>
              <a:cs typeface="+mn-cs"/>
            </a:endParaRPr>
          </a:p>
        </p:txBody>
      </p:sp>
    </p:spTree>
    <p:extLst>
      <p:ext uri="{BB962C8B-B14F-4D97-AF65-F5344CB8AC3E}">
        <p14:creationId xmlns:p14="http://schemas.microsoft.com/office/powerpoint/2010/main" val="21681403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dirty="0"/>
              <a:t>Les clients du logiciel en tant que service sont attirés par la plate-forme évolutive et facile à gérer fournie par Amazon Redshift. Certains utilisent la plate-forme pour fournir des capacités analytiques à leurs applications. Certains déploient un cluster par client et utilisent le balisage pour simplifier et gérer leurs accords de niveau de service et leur facturation. Redshift vous permet de réduire les coûts matériels et logiciels de manière exponentielle.</a:t>
            </a:r>
            <a:endParaRPr lang="en-US" sz="1100" dirty="0"/>
          </a:p>
        </p:txBody>
      </p:sp>
    </p:spTree>
    <p:extLst>
      <p:ext uri="{BB962C8B-B14F-4D97-AF65-F5344CB8AC3E}">
        <p14:creationId xmlns:p14="http://schemas.microsoft.com/office/powerpoint/2010/main" val="28138023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latin typeface="+mn-lt"/>
                <a:ea typeface="+mn-ea"/>
                <a:cs typeface="+mn-cs"/>
              </a:rPr>
              <a:t>Bienvenue dans une introduction aux services de base de données disponibles sur Amazon Web Services. Nous commençons par le service de base de données relationnelle d'Amazon (ou RDS)</a:t>
            </a:r>
            <a:r>
              <a:rPr lang="en-US" sz="1100" kern="1200" dirty="0">
                <a:solidFill>
                  <a:schemeClr val="tx1"/>
                </a:solidFill>
                <a:effectLst/>
                <a:latin typeface="+mn-lt"/>
                <a:ea typeface="+mn-ea"/>
                <a:cs typeface="+mn-cs"/>
              </a:rPr>
              <a:t>.</a:t>
            </a:r>
          </a:p>
        </p:txBody>
      </p:sp>
    </p:spTree>
    <p:extLst>
      <p:ext uri="{BB962C8B-B14F-4D97-AF65-F5344CB8AC3E}">
        <p14:creationId xmlns:p14="http://schemas.microsoft.com/office/powerpoint/2010/main" val="424808709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ea typeface="+mn-ea"/>
                <a:cs typeface="+mn-cs"/>
              </a:rPr>
              <a:t>En résumé, Amazon Redshift est un service d'entrepôt de données rapide et entièrement géré. À mesure qu'une entreprise se développe, vous pouvez facilement évoluer sans temps d'arrêt en ajoutant simplement plus de nœuds. Amazon Redshift ajoute automatiquement les nœuds à votre cluster et redistribue les données pour des performances maximales.</a:t>
            </a:r>
          </a:p>
          <a:p>
            <a:endParaRPr lang="fr-FR" sz="1100" kern="1200" dirty="0">
              <a:solidFill>
                <a:schemeClr val="tx1"/>
              </a:solidFill>
              <a:effectLst/>
              <a:ea typeface="+mn-ea"/>
              <a:cs typeface="+mn-cs"/>
            </a:endParaRPr>
          </a:p>
          <a:p>
            <a:r>
              <a:rPr lang="fr-FR" sz="1100" kern="1200" dirty="0">
                <a:solidFill>
                  <a:schemeClr val="tx1"/>
                </a:solidFill>
                <a:effectLst/>
                <a:ea typeface="+mn-ea"/>
                <a:cs typeface="+mn-cs"/>
              </a:rPr>
              <a:t>Amazon Redshift utilise un stockage en colonnes et une architecture de traitement massivement parallèle pour paralléliser et distribuer les données et les requêtes sur plusieurs nœuds afin d'offrir constamment des performances élevées. Il surveille également automatiquement votre cluster et sauvegarde vos données afin que vous puissiez facilement restaurer si nécessaire. Le cryptage est intégré - il vous suffit de l'activer.</a:t>
            </a:r>
            <a:endParaRPr lang="en-US" sz="1100" kern="1200" dirty="0">
              <a:solidFill>
                <a:schemeClr val="tx1"/>
              </a:solidFill>
              <a:effectLst/>
              <a:ea typeface="+mn-ea"/>
              <a:cs typeface="+mn-cs"/>
            </a:endParaRPr>
          </a:p>
          <a:p>
            <a:r>
              <a:rPr lang="en-US" sz="1100" kern="1200" dirty="0">
                <a:solidFill>
                  <a:schemeClr val="tx1"/>
                </a:solidFill>
                <a:effectLst/>
                <a:ea typeface="+mn-ea"/>
                <a:cs typeface="+mn-cs"/>
              </a:rPr>
              <a:t>For more information about Amazon Redshift select the link.</a:t>
            </a:r>
          </a:p>
          <a:p>
            <a:r>
              <a:rPr lang="en-US" sz="1100" kern="1200" dirty="0">
                <a:solidFill>
                  <a:schemeClr val="tx1"/>
                </a:solidFill>
                <a:effectLst/>
                <a:ea typeface="+mn-ea"/>
                <a:cs typeface="+mn-cs"/>
                <a:hlinkClick r:id="rId3"/>
              </a:rPr>
              <a:t>https://aws.amazon.com/redshift/</a:t>
            </a:r>
            <a:r>
              <a:rPr lang="en-US" sz="1100" kern="1200" dirty="0">
                <a:solidFill>
                  <a:schemeClr val="tx1"/>
                </a:solidFill>
                <a:effectLst/>
                <a:ea typeface="+mn-ea"/>
                <a:cs typeface="+mn-cs"/>
              </a:rPr>
              <a:t>.</a:t>
            </a:r>
          </a:p>
        </p:txBody>
      </p:sp>
    </p:spTree>
    <p:extLst>
      <p:ext uri="{BB962C8B-B14F-4D97-AF65-F5344CB8AC3E}">
        <p14:creationId xmlns:p14="http://schemas.microsoft.com/office/powerpoint/2010/main" val="103608403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defRPr/>
            </a:pPr>
            <a:r>
              <a:rPr lang="en-US" dirty="0"/>
              <a:t>Introducing Part 2: Database Services Amazon Aurora</a:t>
            </a:r>
            <a:r>
              <a:rPr lang="en-US" sz="1100" dirty="0"/>
              <a:t>.</a:t>
            </a:r>
            <a:endParaRPr lang="en-US"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86096433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b="0" i="0" kern="1200" dirty="0">
                <a:solidFill>
                  <a:schemeClr val="tx1"/>
                </a:solidFill>
                <a:effectLst/>
                <a:latin typeface="+mn-lt"/>
                <a:ea typeface="+mn-ea"/>
                <a:cs typeface="+mn-cs"/>
              </a:rPr>
              <a:t>Amazon Aurora est une base de données relationnelle compatible MySQL et PostgreSQL conçue pour le cloud. Il combine les performances et la disponibilité des bases de données commerciales haut de gamme avec la simplicité et la rentabilité des bases de données open source.</a:t>
            </a:r>
            <a:endParaRPr lang="en-US" sz="1100" dirty="0"/>
          </a:p>
        </p:txBody>
      </p:sp>
    </p:spTree>
    <p:extLst>
      <p:ext uri="{BB962C8B-B14F-4D97-AF65-F5344CB8AC3E}">
        <p14:creationId xmlns:p14="http://schemas.microsoft.com/office/powerpoint/2010/main" val="221939491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dirty="0"/>
              <a:t>Tout d'abord, parlons de certains des avantages d'Amazon Aurora. Il est hautement disponible et offre environ 5 fois les performances de MySQL. Amazon Aurora est simple à configurer et utilise des requêtes SQL. Il a une compatibilité directe avec MySQL 5.6 en utilisant le moteur de stockage Inno DB.</a:t>
            </a:r>
          </a:p>
          <a:p>
            <a:endParaRPr lang="fr-FR" sz="1100" dirty="0"/>
          </a:p>
          <a:p>
            <a:r>
              <a:rPr lang="fr-FR" sz="1100" dirty="0"/>
              <a:t>Amazon Aurora est un service de paiement à l'utilisation, qui garantit que vous ne payez que pour les services et les fonctionnalités que vous utilisez. Il s'agit d'un service géré qui s'intègre à des fonctionnalités telles que le service de migration de base de données et l'outil de conversion de schéma, qui peuvent vous aider à déplacer votre ensemble de données vers Amazon Aurora de manière transparente.</a:t>
            </a:r>
            <a:endParaRPr lang="en-US" sz="1100" dirty="0"/>
          </a:p>
        </p:txBody>
      </p:sp>
    </p:spTree>
    <p:extLst>
      <p:ext uri="{BB962C8B-B14F-4D97-AF65-F5344CB8AC3E}">
        <p14:creationId xmlns:p14="http://schemas.microsoft.com/office/powerpoint/2010/main" val="26587746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ea typeface="+mn-ea"/>
                <a:cs typeface="+mn-cs"/>
              </a:rPr>
              <a:t>Pourquoi utiliseriez-vous Amazon Aurora plutôt que, par exemple, SQL avec Amazon RDS ? La majeure partie de cette décision est liée à la haute disponibilité et à la conception résiliente qu'offre Amazon Aurora.</a:t>
            </a:r>
          </a:p>
          <a:p>
            <a:endParaRPr lang="fr-FR" sz="1100" kern="1200" dirty="0">
              <a:solidFill>
                <a:schemeClr val="tx1"/>
              </a:solidFill>
              <a:effectLst/>
              <a:ea typeface="+mn-ea"/>
              <a:cs typeface="+mn-cs"/>
            </a:endParaRPr>
          </a:p>
          <a:p>
            <a:r>
              <a:rPr lang="fr-FR" sz="1100" kern="1200" dirty="0">
                <a:solidFill>
                  <a:schemeClr val="tx1"/>
                </a:solidFill>
                <a:effectLst/>
                <a:ea typeface="+mn-ea"/>
                <a:cs typeface="+mn-cs"/>
              </a:rPr>
              <a:t>Amazon Aurora est hautement disponible, stockant six copies de vos données dans trois zones de disponibilité avec des sauvegardes continues vers Amazon S3. Jusqu'à 15 réplicas en lecture peuvent être utilisés pour vous aider à vous assurer que vos données ne sont pas perdues. De plus, Amazon Aurora est conçu pour une récupération instantanée sur incident au cas où votre base de données principale deviendrait défectueuse.</a:t>
            </a:r>
            <a:r>
              <a:rPr lang="en-US" sz="1100" kern="1200" dirty="0">
                <a:solidFill>
                  <a:schemeClr val="tx1"/>
                </a:solidFill>
                <a:effectLst/>
                <a:ea typeface="+mn-ea"/>
                <a:cs typeface="+mn-cs"/>
              </a:rPr>
              <a:t>.</a:t>
            </a:r>
          </a:p>
        </p:txBody>
      </p:sp>
    </p:spTree>
    <p:extLst>
      <p:ext uri="{BB962C8B-B14F-4D97-AF65-F5344CB8AC3E}">
        <p14:creationId xmlns:p14="http://schemas.microsoft.com/office/powerpoint/2010/main" val="279503811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ea typeface="+mn-ea"/>
                <a:cs typeface="+mn-cs"/>
              </a:rPr>
              <a:t>Contrairement à d'autres bases de données, après un plantage de la base de données, Amazon Aurora n'a pas besoin de relire le journal de rétablissement à partir du dernier point de contrôle de la base de données. Au lieu de cela, il l'exécute à chaque opération de lecture. Cela réduit le temps de redémarrage après un plantage de la base de données à moins de 60 secondes dans la plupart des cas.</a:t>
            </a:r>
          </a:p>
          <a:p>
            <a:endParaRPr lang="fr-FR" sz="1100" kern="1200" dirty="0">
              <a:solidFill>
                <a:schemeClr val="tx1"/>
              </a:solidFill>
              <a:effectLst/>
              <a:ea typeface="+mn-ea"/>
              <a:cs typeface="+mn-cs"/>
            </a:endParaRPr>
          </a:p>
          <a:p>
            <a:r>
              <a:rPr lang="fr-FR" sz="1100" kern="1200" dirty="0">
                <a:solidFill>
                  <a:schemeClr val="tx1"/>
                </a:solidFill>
                <a:effectLst/>
                <a:ea typeface="+mn-ea"/>
                <a:cs typeface="+mn-cs"/>
              </a:rPr>
              <a:t>Amazon Aurora a déplacé le cache tampon hors du processus de base de données et le rend disponible immédiatement au moment du redémarrage. Cela vous évite d'avoir à limiter l'accès jusqu'à ce que le cache soit repeuplé pour éviter les baisses de tension</a:t>
            </a:r>
            <a:r>
              <a:rPr lang="en-US" sz="1100" kern="1200" dirty="0">
                <a:solidFill>
                  <a:schemeClr val="tx1"/>
                </a:solidFill>
                <a:effectLst/>
                <a:ea typeface="+mn-ea"/>
                <a:cs typeface="+mn-cs"/>
              </a:rPr>
              <a:t>.</a:t>
            </a:r>
          </a:p>
        </p:txBody>
      </p:sp>
    </p:spTree>
    <p:extLst>
      <p:ext uri="{BB962C8B-B14F-4D97-AF65-F5344CB8AC3E}">
        <p14:creationId xmlns:p14="http://schemas.microsoft.com/office/powerpoint/2010/main" val="322977757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ea typeface="+mn-ea"/>
                <a:cs typeface="+mn-cs"/>
              </a:rPr>
              <a:t>En résumé, Amazon Aurora est une base de données relationnelle gérée hautement disponible, performante et rentable.</a:t>
            </a:r>
          </a:p>
          <a:p>
            <a:endParaRPr lang="fr-FR" sz="1100" kern="1200" dirty="0">
              <a:solidFill>
                <a:schemeClr val="tx1"/>
              </a:solidFill>
              <a:effectLst/>
              <a:ea typeface="+mn-ea"/>
              <a:cs typeface="+mn-cs"/>
            </a:endParaRPr>
          </a:p>
          <a:p>
            <a:r>
              <a:rPr lang="fr-FR" sz="1100" kern="1200" dirty="0">
                <a:solidFill>
                  <a:schemeClr val="tx1"/>
                </a:solidFill>
                <a:effectLst/>
                <a:ea typeface="+mn-ea"/>
                <a:cs typeface="+mn-cs"/>
              </a:rPr>
              <a:t>Amazon Aurora fournit 5 fois le débit de MySQL standard et 3 fois le débit de PostgreSQL standard s'exécutant sur le même matériel. Cette performance est comparable aux bases de données commerciales, au 1/10e du coût.</a:t>
            </a:r>
          </a:p>
          <a:p>
            <a:endParaRPr lang="fr-FR" sz="1100" kern="1200" dirty="0">
              <a:solidFill>
                <a:schemeClr val="tx1"/>
              </a:solidFill>
              <a:effectLst/>
              <a:ea typeface="+mn-ea"/>
              <a:cs typeface="+mn-cs"/>
            </a:endParaRPr>
          </a:p>
          <a:p>
            <a:r>
              <a:rPr lang="fr-FR" sz="1100" kern="1200" dirty="0">
                <a:solidFill>
                  <a:schemeClr val="tx1"/>
                </a:solidFill>
                <a:effectLst/>
                <a:ea typeface="+mn-ea"/>
                <a:cs typeface="+mn-cs"/>
              </a:rPr>
              <a:t>Il offre également une disponibilité supérieure à 99,99%. Il dispose d'un stockage à tolérance de pannes et d'auto-réparation conçu pour le cloud qui réplique six copies de vos données dans trois zones de disponibilité tout en sauvegardant en continu vos données sur Amazon S3.</a:t>
            </a:r>
          </a:p>
          <a:p>
            <a:endParaRPr lang="fr-FR" sz="1100" kern="1200" dirty="0">
              <a:solidFill>
                <a:schemeClr val="tx1"/>
              </a:solidFill>
              <a:effectLst/>
              <a:ea typeface="+mn-ea"/>
              <a:cs typeface="+mn-cs"/>
            </a:endParaRPr>
          </a:p>
          <a:p>
            <a:r>
              <a:rPr lang="fr-FR" sz="1100" kern="1200" dirty="0">
                <a:solidFill>
                  <a:schemeClr val="tx1"/>
                </a:solidFill>
                <a:effectLst/>
                <a:ea typeface="+mn-ea"/>
                <a:cs typeface="+mn-cs"/>
              </a:rPr>
              <a:t>Plusieurs niveaux de sécurité sont disponibles, y compris l'isolation du réseau à l'aide d'Amazon VPC, le chiffrement au repos à l'aide de clés que vous créez et contrôlez via AWS Key Management Service (KMS) et le chiffrement des données en transit à l'aide de SSL.</a:t>
            </a:r>
          </a:p>
          <a:p>
            <a:endParaRPr lang="fr-FR" sz="1100" kern="1200" dirty="0">
              <a:solidFill>
                <a:schemeClr val="tx1"/>
              </a:solidFill>
              <a:effectLst/>
              <a:ea typeface="+mn-ea"/>
              <a:cs typeface="+mn-cs"/>
            </a:endParaRPr>
          </a:p>
          <a:p>
            <a:r>
              <a:rPr lang="fr-FR" sz="1100" kern="1200" dirty="0">
                <a:solidFill>
                  <a:schemeClr val="tx1"/>
                </a:solidFill>
                <a:effectLst/>
                <a:ea typeface="+mn-ea"/>
                <a:cs typeface="+mn-cs"/>
              </a:rPr>
              <a:t>Le moteur de base de données Amazon Aurora est entièrement compatible avec les bases de données open source MySQL et PostgreSQL existantes et ajoute régulièrement la compatibilité pour les nouvelles versions.</a:t>
            </a:r>
          </a:p>
          <a:p>
            <a:endParaRPr lang="fr-FR" sz="1100" kern="1200" dirty="0">
              <a:solidFill>
                <a:schemeClr val="tx1"/>
              </a:solidFill>
              <a:effectLst/>
              <a:ea typeface="+mn-ea"/>
              <a:cs typeface="+mn-cs"/>
            </a:endParaRPr>
          </a:p>
          <a:p>
            <a:r>
              <a:rPr lang="fr-FR" sz="1100" kern="1200" dirty="0">
                <a:solidFill>
                  <a:schemeClr val="tx1"/>
                </a:solidFill>
                <a:effectLst/>
                <a:ea typeface="+mn-ea"/>
                <a:cs typeface="+mn-cs"/>
              </a:rPr>
              <a:t>Enfin, Amazon Aurora est entièrement géré par Amazon RDS. Vous n'avez plus à vous soucier des tâches de gestion de base de données telles que l'approvisionnement matériel, l'application de correctifs logiciels, l'installation, la configuration ou les sauvegardes.</a:t>
            </a:r>
            <a:endParaRPr lang="en-US" sz="1100" kern="1200" dirty="0">
              <a:solidFill>
                <a:schemeClr val="tx1"/>
              </a:solidFill>
              <a:effectLst/>
              <a:ea typeface="+mn-ea"/>
              <a:cs typeface="+mn-cs"/>
            </a:endParaRPr>
          </a:p>
          <a:p>
            <a:r>
              <a:rPr lang="en-US" sz="1100" kern="1200" dirty="0">
                <a:solidFill>
                  <a:schemeClr val="tx1"/>
                </a:solidFill>
                <a:effectLst/>
                <a:ea typeface="+mn-ea"/>
                <a:cs typeface="+mn-cs"/>
              </a:rPr>
              <a:t>For more information about Amazon Aurora, select the link.</a:t>
            </a:r>
          </a:p>
          <a:p>
            <a:r>
              <a:rPr lang="en-US" sz="1100" kern="1200" dirty="0">
                <a:solidFill>
                  <a:schemeClr val="tx1"/>
                </a:solidFill>
                <a:effectLst/>
                <a:ea typeface="+mn-ea"/>
                <a:cs typeface="+mn-cs"/>
                <a:hlinkClick r:id="rId3"/>
              </a:rPr>
              <a:t>https://aws.amazon.com/rds/aurora/</a:t>
            </a:r>
            <a:r>
              <a:rPr lang="en-US" sz="1100" kern="1200" dirty="0">
                <a:solidFill>
                  <a:schemeClr val="tx1"/>
                </a:solidFill>
                <a:effectLst/>
                <a:ea typeface="+mn-ea"/>
                <a:cs typeface="+mn-cs"/>
              </a:rPr>
              <a:t>. </a:t>
            </a:r>
          </a:p>
        </p:txBody>
      </p:sp>
    </p:spTree>
    <p:extLst>
      <p:ext uri="{BB962C8B-B14F-4D97-AF65-F5344CB8AC3E}">
        <p14:creationId xmlns:p14="http://schemas.microsoft.com/office/powerpoint/2010/main" val="383619357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t>Introducing Section 4, Lab 4, where you’ll build your database server and interact with your database using an app. </a:t>
            </a:r>
          </a:p>
        </p:txBody>
      </p:sp>
    </p:spTree>
    <p:extLst>
      <p:ext uri="{BB962C8B-B14F-4D97-AF65-F5344CB8AC3E}">
        <p14:creationId xmlns:p14="http://schemas.microsoft.com/office/powerpoint/2010/main" val="305787476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dirty="0"/>
              <a:t>Cet atelier est conçu pour vous montrer comment tirer parti d'une instance de base de données gérée par AWS pour résoudre un besoin de base de données relationnelle. Amazon RDS facilite la configuration, l'exploitation et la mise à l'échelle d'une base de données relationnelle dans le cloud. Il offre une capacité économique et redimensionnable tout en gérant les tâches d'administration de base de données chronophages, ce qui vous permet de vous concentrer sur vos applications et votre activité. Amazon RDS vous propose six moteurs de base de données familiers parmi lesquels choisir : Amazon Aurora, Oracle, Microsoft SQL Server, PostgreSQL, MYSQL et </a:t>
            </a:r>
            <a:r>
              <a:rPr lang="fr-FR" sz="1100" dirty="0" err="1"/>
              <a:t>MariaDB</a:t>
            </a:r>
            <a:r>
              <a:rPr lang="fr-FR" sz="1100" dirty="0"/>
              <a:t>.</a:t>
            </a:r>
          </a:p>
          <a:p>
            <a:endParaRPr lang="fr-FR" sz="1100" dirty="0"/>
          </a:p>
          <a:p>
            <a:r>
              <a:rPr lang="fr-FR" sz="1100" dirty="0"/>
              <a:t>Les déploiements multi-AZ Amazon RDS offrent une disponibilité et une durabilité améliorées pour les instances de base de données, ce qui en fait un choix naturel pour les charges de travail de base de données de production. Lorsque vous provisionnez une instance de base de données multi-AZ, Amazon RDS crée automatiquement une instance de base de données principale et réplique de manière synchrone les données vers une instance de secours dans une autre zone de disponibilité.</a:t>
            </a:r>
          </a:p>
          <a:p>
            <a:endParaRPr lang="fr-FR" sz="1100" dirty="0"/>
          </a:p>
          <a:p>
            <a:r>
              <a:rPr lang="fr-FR" sz="1100" dirty="0"/>
              <a:t>Après avoir terminé cet atelier, vous serez en mesure de :</a:t>
            </a:r>
          </a:p>
          <a:p>
            <a:r>
              <a:rPr lang="fr-FR" sz="1100" dirty="0"/>
              <a:t>Lancez une instance de base de données Amazon RDS avec une haute disponibilité.</a:t>
            </a:r>
          </a:p>
          <a:p>
            <a:r>
              <a:rPr lang="fr-FR" sz="1100" dirty="0"/>
              <a:t>Configurez l'instance de base de données pour autoriser les connexions depuis votre serveur Web.</a:t>
            </a:r>
          </a:p>
          <a:p>
            <a:r>
              <a:rPr lang="fr-FR" sz="1100" dirty="0"/>
              <a:t>Ouvrez une application Web et interagissez avec votre base de données.</a:t>
            </a:r>
            <a:endParaRPr lang="en-US" sz="1100" dirty="0"/>
          </a:p>
        </p:txBody>
      </p:sp>
    </p:spTree>
    <p:extLst>
      <p:ext uri="{BB962C8B-B14F-4D97-AF65-F5344CB8AC3E}">
        <p14:creationId xmlns:p14="http://schemas.microsoft.com/office/powerpoint/2010/main" val="322438073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t>Your goal by completing this lab is to:</a:t>
            </a:r>
          </a:p>
          <a:p>
            <a:pPr marL="171450" lvl="0" indent="-171450">
              <a:buFont typeface="Arial" panose="020B0604020202020204" pitchFamily="34" charset="0"/>
              <a:buChar char="•"/>
            </a:pPr>
            <a:r>
              <a:rPr lang="en-US" sz="1100" dirty="0"/>
              <a:t>Create a VPC Security Group.</a:t>
            </a:r>
          </a:p>
          <a:p>
            <a:pPr marL="171450" lvl="0" indent="-171450">
              <a:buFont typeface="Arial" panose="020B0604020202020204" pitchFamily="34" charset="0"/>
              <a:buChar char="•"/>
            </a:pPr>
            <a:r>
              <a:rPr lang="en-US" sz="1100" dirty="0"/>
              <a:t>Create a DB Subnet Group.</a:t>
            </a:r>
          </a:p>
          <a:p>
            <a:pPr marL="171450" lvl="0" indent="-171450">
              <a:buFont typeface="Arial" panose="020B0604020202020204" pitchFamily="34" charset="0"/>
              <a:buChar char="•"/>
            </a:pPr>
            <a:r>
              <a:rPr lang="en-US" sz="1100" dirty="0"/>
              <a:t>Create an Amazon RDS DB instance and interact with your database.</a:t>
            </a:r>
          </a:p>
        </p:txBody>
      </p:sp>
    </p:spTree>
    <p:extLst>
      <p:ext uri="{BB962C8B-B14F-4D97-AF65-F5344CB8AC3E}">
        <p14:creationId xmlns:p14="http://schemas.microsoft.com/office/powerpoint/2010/main" val="12050227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latin typeface="+mn-lt"/>
                <a:ea typeface="+mn-ea"/>
                <a:cs typeface="+mn-cs"/>
              </a:rPr>
              <a:t>Commençons par examiner les différences entre un service géré et non géré dans Amazon </a:t>
            </a:r>
            <a:r>
              <a:rPr lang="fr-FR" sz="1100" kern="1200" dirty="0" err="1">
                <a:solidFill>
                  <a:schemeClr val="tx1"/>
                </a:solidFill>
                <a:effectLst/>
                <a:latin typeface="+mn-lt"/>
                <a:ea typeface="+mn-ea"/>
                <a:cs typeface="+mn-cs"/>
              </a:rPr>
              <a:t>Relational</a:t>
            </a:r>
            <a:r>
              <a:rPr lang="fr-FR" sz="1100" kern="1200" dirty="0">
                <a:solidFill>
                  <a:schemeClr val="tx1"/>
                </a:solidFill>
                <a:effectLst/>
                <a:latin typeface="+mn-lt"/>
                <a:ea typeface="+mn-ea"/>
                <a:cs typeface="+mn-cs"/>
              </a:rPr>
              <a:t> Database Service (ou RDS).</a:t>
            </a:r>
            <a:endParaRPr lang="en-US" sz="11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29099967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t>In this lab, you:</a:t>
            </a:r>
          </a:p>
          <a:p>
            <a:pPr marL="171450" indent="-171450">
              <a:buFont typeface="Arial" panose="020B0604020202020204" pitchFamily="34" charset="0"/>
              <a:buChar char="•"/>
            </a:pPr>
            <a:r>
              <a:rPr lang="en-US" sz="1100" dirty="0"/>
              <a:t>Launched an Amazon RDS DB instance with high availability.</a:t>
            </a:r>
          </a:p>
          <a:p>
            <a:pPr marL="171450" indent="-171450">
              <a:buFont typeface="Arial" panose="020B0604020202020204" pitchFamily="34" charset="0"/>
              <a:buChar char="•"/>
            </a:pPr>
            <a:r>
              <a:rPr lang="en-US" sz="1100" dirty="0"/>
              <a:t>Configured the DB instance to permit connections from your web server.</a:t>
            </a:r>
          </a:p>
          <a:p>
            <a:pPr marL="171450" indent="-171450">
              <a:buFont typeface="Arial" panose="020B0604020202020204" pitchFamily="34" charset="0"/>
              <a:buChar char="•"/>
            </a:pPr>
            <a:r>
              <a:rPr lang="en-US" sz="1100" dirty="0"/>
              <a:t>Opened a web application and interacted with your database.</a:t>
            </a:r>
          </a:p>
        </p:txBody>
      </p:sp>
    </p:spTree>
    <p:extLst>
      <p:ext uri="{BB962C8B-B14F-4D97-AF65-F5344CB8AC3E}">
        <p14:creationId xmlns:p14="http://schemas.microsoft.com/office/powerpoint/2010/main" val="260923197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b="0" i="0" kern="1200" dirty="0">
                <a:solidFill>
                  <a:schemeClr val="tx1"/>
                </a:solidFill>
                <a:effectLst/>
                <a:ea typeface="+mn-ea"/>
                <a:cs typeface="+mn-cs"/>
              </a:rPr>
              <a:t>In summary, we:</a:t>
            </a:r>
          </a:p>
          <a:p>
            <a:pPr marL="171450" lvl="0" indent="-171450">
              <a:buFont typeface="Arial" panose="020B0604020202020204" pitchFamily="34" charset="0"/>
              <a:buChar char="•"/>
            </a:pPr>
            <a:r>
              <a:rPr lang="en-US" sz="1100" dirty="0"/>
              <a:t>Provided an overview of different AWS database services in the cloud and their features.</a:t>
            </a:r>
          </a:p>
          <a:p>
            <a:pPr marL="171450" lvl="0" indent="-171450">
              <a:buFont typeface="Arial" panose="020B0604020202020204" pitchFamily="34" charset="0"/>
              <a:buChar char="•"/>
            </a:pPr>
            <a:r>
              <a:rPr lang="en-US" sz="1100" dirty="0"/>
              <a:t>Revealed the difference between an managed and unmanaged database solutions.</a:t>
            </a:r>
          </a:p>
          <a:p>
            <a:pPr marL="171450" lvl="0" indent="-171450">
              <a:buFont typeface="Arial" panose="020B0604020202020204" pitchFamily="34" charset="0"/>
              <a:buChar char="•"/>
            </a:pPr>
            <a:r>
              <a:rPr lang="en-US" sz="1100" dirty="0"/>
              <a:t>Explored the differences between a SQL and a NoSQL database</a:t>
            </a:r>
          </a:p>
          <a:p>
            <a:pPr marL="171450" lvl="0" indent="-171450">
              <a:buFont typeface="Arial" panose="020B0604020202020204" pitchFamily="34" charset="0"/>
              <a:buChar char="•"/>
            </a:pPr>
            <a:r>
              <a:rPr lang="en-US" sz="1100" dirty="0"/>
              <a:t>Reviewed the availability differences of alternative database solutions.</a:t>
            </a:r>
          </a:p>
          <a:p>
            <a:pPr marL="171450" lvl="0" indent="-171450">
              <a:buFont typeface="Arial" panose="020B0604020202020204" pitchFamily="34" charset="0"/>
              <a:buChar char="•"/>
            </a:pPr>
            <a:endParaRPr lang="en-US" sz="1100" dirty="0"/>
          </a:p>
          <a:p>
            <a:r>
              <a:rPr lang="en-US" sz="1100" dirty="0"/>
              <a:t>To finish this module, complete the knowledge assessment. </a:t>
            </a:r>
          </a:p>
          <a:p>
            <a:pPr marL="171450" lvl="0" indent="-171450">
              <a:buFont typeface="Arial" panose="020B0604020202020204" pitchFamily="34" charset="0"/>
              <a:buChar char="•"/>
            </a:pPr>
            <a:endParaRPr lang="en-US" sz="1100" dirty="0"/>
          </a:p>
        </p:txBody>
      </p:sp>
    </p:spTree>
    <p:extLst>
      <p:ext uri="{BB962C8B-B14F-4D97-AF65-F5344CB8AC3E}">
        <p14:creationId xmlns:p14="http://schemas.microsoft.com/office/powerpoint/2010/main" val="256946342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baseline="0" dirty="0"/>
              <a:t>Now that we have a better understanding some of the compute, storage, networking, and database services offered by AWS, next we are going to take a more in-depth look at balancing, scaling and monitoring. </a:t>
            </a:r>
            <a:endParaRPr lang="en-US" sz="1200" dirty="0">
              <a:solidFill>
                <a:schemeClr val="bg1">
                  <a:lumMod val="65000"/>
                </a:schemeClr>
              </a:solidFill>
            </a:endParaRPr>
          </a:p>
        </p:txBody>
      </p:sp>
    </p:spTree>
    <p:extLst>
      <p:ext uri="{BB962C8B-B14F-4D97-AF65-F5344CB8AC3E}">
        <p14:creationId xmlns:p14="http://schemas.microsoft.com/office/powerpoint/2010/main" val="3889569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t>Thanks for participating.</a:t>
            </a:r>
          </a:p>
        </p:txBody>
      </p:sp>
    </p:spTree>
    <p:extLst>
      <p:ext uri="{BB962C8B-B14F-4D97-AF65-F5344CB8AC3E}">
        <p14:creationId xmlns:p14="http://schemas.microsoft.com/office/powerpoint/2010/main" val="4795798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4292037"/>
          </a:xfrm>
        </p:spPr>
        <p:txBody>
          <a:bodyPr/>
          <a:lstStyle/>
          <a:p>
            <a:r>
              <a:rPr lang="fr-FR" sz="1100" kern="1200" dirty="0">
                <a:solidFill>
                  <a:schemeClr val="tx1"/>
                </a:solidFill>
                <a:effectLst/>
                <a:latin typeface="+mn-lt"/>
                <a:ea typeface="+mn-ea"/>
                <a:cs typeface="+mn-cs"/>
              </a:rPr>
              <a:t>Les solutions AWS entrent généralement dans l'une des deux catégories suivantes : non gérées ou gérées.</a:t>
            </a:r>
          </a:p>
          <a:p>
            <a:endParaRPr lang="fr-FR" sz="1100" kern="1200" dirty="0">
              <a:solidFill>
                <a:schemeClr val="tx1"/>
              </a:solidFill>
              <a:effectLst/>
              <a:latin typeface="+mn-lt"/>
              <a:ea typeface="+mn-ea"/>
              <a:cs typeface="+mn-cs"/>
            </a:endParaRPr>
          </a:p>
          <a:p>
            <a:r>
              <a:rPr lang="fr-FR" sz="1100" b="1" kern="1200" dirty="0">
                <a:solidFill>
                  <a:schemeClr val="tx1"/>
                </a:solidFill>
                <a:effectLst/>
                <a:latin typeface="+mn-lt"/>
                <a:ea typeface="+mn-ea"/>
                <a:cs typeface="+mn-cs"/>
              </a:rPr>
              <a:t>Les services non gérés </a:t>
            </a:r>
            <a:r>
              <a:rPr lang="fr-FR" sz="1100" kern="1200" dirty="0">
                <a:solidFill>
                  <a:schemeClr val="tx1"/>
                </a:solidFill>
                <a:effectLst/>
                <a:latin typeface="+mn-lt"/>
                <a:ea typeface="+mn-ea"/>
                <a:cs typeface="+mn-cs"/>
              </a:rPr>
              <a:t>sont généralement provisionnés par portions distinctes comme spécifié par vous, obligeant les utilisateurs à gérer la façon dont le service répond aux changements de charge (évolutivité) , aux erreurs (</a:t>
            </a:r>
            <a:r>
              <a:rPr lang="fr-FR" sz="1100" kern="1200" dirty="0" err="1">
                <a:solidFill>
                  <a:schemeClr val="tx1"/>
                </a:solidFill>
                <a:effectLst/>
                <a:latin typeface="+mn-lt"/>
                <a:ea typeface="+mn-ea"/>
                <a:cs typeface="+mn-cs"/>
              </a:rPr>
              <a:t>Fault</a:t>
            </a:r>
            <a:r>
              <a:rPr lang="fr-FR" sz="1100" kern="1200" dirty="0">
                <a:solidFill>
                  <a:schemeClr val="tx1"/>
                </a:solidFill>
                <a:effectLst/>
                <a:latin typeface="+mn-lt"/>
                <a:ea typeface="+mn-ea"/>
                <a:cs typeface="+mn-cs"/>
              </a:rPr>
              <a:t> tolérance) et aux situations où les ressources deviennent indisponibles (Haute disponibilité).Amazon EC2 est une solution « non gérée ». L'avantage d'utiliser un service non géré est que vous avez un contrôle plus précis sur la façon dont votre solution gère les changements de charge, les erreurs et les situations où les ressources deviennent indisponibles.</a:t>
            </a:r>
          </a:p>
          <a:p>
            <a:endParaRPr lang="fr-FR" sz="1100" kern="1200" dirty="0">
              <a:solidFill>
                <a:schemeClr val="tx1"/>
              </a:solidFill>
              <a:effectLst/>
              <a:latin typeface="+mn-lt"/>
              <a:ea typeface="+mn-ea"/>
              <a:cs typeface="+mn-cs"/>
            </a:endParaRPr>
          </a:p>
          <a:p>
            <a:r>
              <a:rPr lang="fr-FR" sz="1100" b="1" kern="1200" dirty="0">
                <a:solidFill>
                  <a:schemeClr val="tx1"/>
                </a:solidFill>
                <a:effectLst/>
                <a:latin typeface="+mn-lt"/>
                <a:ea typeface="+mn-ea"/>
                <a:cs typeface="+mn-cs"/>
              </a:rPr>
              <a:t>Les services gérés </a:t>
            </a:r>
            <a:r>
              <a:rPr lang="fr-FR" sz="1100" kern="1200" dirty="0">
                <a:solidFill>
                  <a:schemeClr val="tx1"/>
                </a:solidFill>
                <a:effectLst/>
                <a:latin typeface="+mn-lt"/>
                <a:ea typeface="+mn-ea"/>
                <a:cs typeface="+mn-cs"/>
              </a:rPr>
              <a:t>nécessitent que l'utilisateur les configure. Par exemple, créer un compartiment ou </a:t>
            </a:r>
            <a:r>
              <a:rPr lang="fr-FR" sz="1100" kern="1200" dirty="0" err="1">
                <a:solidFill>
                  <a:schemeClr val="tx1"/>
                </a:solidFill>
                <a:effectLst/>
                <a:latin typeface="+mn-lt"/>
                <a:ea typeface="+mn-ea"/>
                <a:cs typeface="+mn-cs"/>
              </a:rPr>
              <a:t>Bucket</a:t>
            </a:r>
            <a:r>
              <a:rPr lang="fr-FR" sz="1100" kern="1200" dirty="0">
                <a:solidFill>
                  <a:schemeClr val="tx1"/>
                </a:solidFill>
                <a:effectLst/>
                <a:latin typeface="+mn-lt"/>
                <a:ea typeface="+mn-ea"/>
                <a:cs typeface="+mn-cs"/>
              </a:rPr>
              <a:t> S3 et définir des autorisations pour celui-ci. Cependant, les services gérés nécessitent généralement beaucoup moins de configuration. Par exemple, si vous avez un site Web statique que vous hébergez dans une solution de stockage basée sur le cloud, telle qu'Amazon S3, sans serveur Web, ces fonctionnalités (y compris la mise à l'échelle, la tolérance aux pannes et la disponibilité) seraient automatiquement gérées en interne. par Amazon S3, car il s'agit d'une solution gérée.</a:t>
            </a:r>
          </a:p>
          <a:p>
            <a:endParaRPr lang="fr-FR" sz="1100" kern="1200" dirty="0">
              <a:solidFill>
                <a:schemeClr val="tx1"/>
              </a:solidFill>
              <a:effectLst/>
              <a:latin typeface="+mn-lt"/>
              <a:ea typeface="+mn-ea"/>
              <a:cs typeface="+mn-cs"/>
            </a:endParaRPr>
          </a:p>
          <a:p>
            <a:r>
              <a:rPr lang="fr-FR" sz="1100" kern="1200" dirty="0">
                <a:solidFill>
                  <a:schemeClr val="tx1"/>
                </a:solidFill>
                <a:effectLst/>
                <a:latin typeface="+mn-lt"/>
                <a:ea typeface="+mn-ea"/>
                <a:cs typeface="+mn-cs"/>
              </a:rPr>
              <a:t>Examinons maintenant les défis liés à l'exécution d'une base de données relationnelle autonome et non gérée. Ensuite, nous verrons comment Amazon </a:t>
            </a:r>
            <a:r>
              <a:rPr lang="fr-FR" sz="1100" kern="1200" dirty="0" err="1">
                <a:solidFill>
                  <a:schemeClr val="tx1"/>
                </a:solidFill>
                <a:effectLst/>
                <a:latin typeface="+mn-lt"/>
                <a:ea typeface="+mn-ea"/>
                <a:cs typeface="+mn-cs"/>
              </a:rPr>
              <a:t>Relational</a:t>
            </a:r>
            <a:r>
              <a:rPr lang="fr-FR" sz="1100" kern="1200" dirty="0">
                <a:solidFill>
                  <a:schemeClr val="tx1"/>
                </a:solidFill>
                <a:effectLst/>
                <a:latin typeface="+mn-lt"/>
                <a:ea typeface="+mn-ea"/>
                <a:cs typeface="+mn-cs"/>
              </a:rPr>
              <a:t> Database Service relève ces défis.</a:t>
            </a:r>
            <a:endParaRPr lang="en-US" sz="11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4986944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latin typeface="+mn-lt"/>
                <a:ea typeface="+mn-ea"/>
                <a:cs typeface="+mn-cs"/>
              </a:rPr>
              <a:t>Lorsque vous exécutez votre propre base de données relationnelle, vous êtes responsable de plusieurs tâches administratives, telles que la maintenance du serveur et l'empreinte énergétique, les logiciels, l'installation et les correctifs, les sauvegardes de base de données et la garantie de la haute disponibilité, de la planification de l'évolutivité, de la sécurité des données et de l'installation du système d'exploitation (OS). et patcher. Toutes ces tâches enlèvent des ressources aux autres éléments de votre liste de tâches et nécessitent une expertise dans plusieurs domaines.</a:t>
            </a:r>
            <a:endParaRPr lang="en-US" sz="11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4412870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latin typeface="+mn-lt"/>
                <a:ea typeface="+mn-ea"/>
                <a:cs typeface="+mn-cs"/>
              </a:rPr>
              <a:t>Amazon RDS est un service géré qui configure et exploite une base de données relationnelle dans le cloud.</a:t>
            </a:r>
          </a:p>
          <a:p>
            <a:r>
              <a:rPr lang="fr-FR" sz="1100" kern="1200" dirty="0">
                <a:solidFill>
                  <a:schemeClr val="tx1"/>
                </a:solidFill>
                <a:effectLst/>
                <a:latin typeface="+mn-lt"/>
                <a:ea typeface="+mn-ea"/>
                <a:cs typeface="+mn-cs"/>
              </a:rPr>
              <a:t>Pour relever les défis liés à l'exécution d'une base de données relationnelle autonome et non gérée, AWS fournit un service qui configure, exploite et fait évoluer la base de données relationnelle sans aucune administration continue. Amazon RDS fournit une capacité économique et redimensionnable, tout en automatisant les tâches administratives fastidieuses.</a:t>
            </a:r>
          </a:p>
          <a:p>
            <a:r>
              <a:rPr lang="fr-FR" sz="1100" kern="1200" dirty="0">
                <a:solidFill>
                  <a:schemeClr val="tx1"/>
                </a:solidFill>
                <a:effectLst/>
                <a:latin typeface="+mn-lt"/>
                <a:ea typeface="+mn-ea"/>
                <a:cs typeface="+mn-cs"/>
              </a:rPr>
              <a:t>Amazon RDS vous permet de vous concentrer sur votre application, afin que vous puissiez donner aux applications les performances, la haute disponibilité, la sécurité et la compatibilité dont elles ont besoin. Avec Amazon RDS, votre objectif principal est vos données et l'optimisation de votre application.</a:t>
            </a:r>
            <a:endParaRPr lang="en-US" sz="11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2959194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kern="1200" dirty="0">
                <a:solidFill>
                  <a:schemeClr val="tx1"/>
                </a:solidFill>
                <a:effectLst/>
                <a:ea typeface="+mn-ea"/>
                <a:cs typeface="+mn-cs"/>
              </a:rPr>
              <a:t>Qu'entendons-nous par services gérés ? Nous allons jeter un coup d'</a:t>
            </a:r>
            <a:r>
              <a:rPr lang="fr-FR" sz="1100" kern="1200" dirty="0" err="1">
                <a:solidFill>
                  <a:schemeClr val="tx1"/>
                </a:solidFill>
                <a:effectLst/>
                <a:ea typeface="+mn-ea"/>
                <a:cs typeface="+mn-cs"/>
              </a:rPr>
              <a:t>oeil</a:t>
            </a:r>
            <a:r>
              <a:rPr lang="fr-FR" sz="1100" kern="1200" dirty="0">
                <a:solidFill>
                  <a:schemeClr val="tx1"/>
                </a:solidFill>
                <a:effectLst/>
                <a:ea typeface="+mn-ea"/>
                <a:cs typeface="+mn-cs"/>
              </a:rPr>
              <a:t>.</a:t>
            </a:r>
          </a:p>
          <a:p>
            <a:endParaRPr lang="fr-FR" sz="1100" kern="1200" dirty="0">
              <a:solidFill>
                <a:schemeClr val="tx1"/>
              </a:solidFill>
              <a:effectLst/>
              <a:ea typeface="+mn-ea"/>
              <a:cs typeface="+mn-cs"/>
            </a:endParaRPr>
          </a:p>
          <a:p>
            <a:r>
              <a:rPr lang="fr-FR" sz="1100" kern="1200" dirty="0">
                <a:solidFill>
                  <a:schemeClr val="tx1"/>
                </a:solidFill>
                <a:effectLst/>
                <a:ea typeface="+mn-ea"/>
                <a:cs typeface="+mn-cs"/>
              </a:rPr>
              <a:t>Lorsque votre base de données est sur site, l'administrateur de la base de données est responsable de tout, de l'optimisation des applications et des requêtes à la configuration du matériel, à la correction du matériel et à la configuration du réseau, de l'alimentation et du CVC.</a:t>
            </a:r>
          </a:p>
          <a:p>
            <a:endParaRPr lang="fr-FR" sz="1100" kern="1200" dirty="0">
              <a:solidFill>
                <a:schemeClr val="tx1"/>
              </a:solidFill>
              <a:effectLst/>
              <a:ea typeface="+mn-ea"/>
              <a:cs typeface="+mn-cs"/>
            </a:endParaRPr>
          </a:p>
          <a:p>
            <a:r>
              <a:rPr lang="fr-FR" sz="1100" kern="1200" dirty="0">
                <a:solidFill>
                  <a:schemeClr val="tx1"/>
                </a:solidFill>
                <a:effectLst/>
                <a:ea typeface="+mn-ea"/>
                <a:cs typeface="+mn-cs"/>
              </a:rPr>
              <a:t>Si vous passez à une base de données s'exécutant sur une instance Amazon EC2, vous n'avez plus besoin de gérer le matériel sous-jacent ni de gérer les opérations du centre de données. Cependant, vous êtes toujours responsable de la mise à jour du système d'exploitation et de la gestion de tous les logiciels et opérations de sauvegarde.</a:t>
            </a:r>
          </a:p>
          <a:p>
            <a:endParaRPr lang="fr-FR" sz="1100" kern="1200" dirty="0">
              <a:solidFill>
                <a:schemeClr val="tx1"/>
              </a:solidFill>
              <a:effectLst/>
              <a:ea typeface="+mn-ea"/>
              <a:cs typeface="+mn-cs"/>
            </a:endParaRPr>
          </a:p>
          <a:p>
            <a:r>
              <a:rPr lang="fr-FR" sz="1100" kern="1200" dirty="0">
                <a:solidFill>
                  <a:schemeClr val="tx1"/>
                </a:solidFill>
                <a:effectLst/>
                <a:ea typeface="+mn-ea"/>
                <a:cs typeface="+mn-cs"/>
              </a:rPr>
              <a:t>Si vous configurez votre base de données sur Amazon RDS ou Amazon Aurora, vous vous libérez des responsabilités administratives. En migrant vers le cloud, vous pouvez automatiquement faire évoluer votre base de données, activer la haute disponibilité, gérer les sauvegardes et effectuer des correctifs afin que vous puissiez vous concentrer sur ce qui compte vraiment le plus : optimiser votre application.</a:t>
            </a:r>
            <a:endParaRPr lang="en-US" sz="1100" kern="1200" dirty="0">
              <a:solidFill>
                <a:schemeClr val="tx1"/>
              </a:solidFill>
              <a:effectLst/>
              <a:ea typeface="+mn-ea"/>
              <a:cs typeface="+mn-cs"/>
            </a:endParaRPr>
          </a:p>
        </p:txBody>
      </p:sp>
    </p:spTree>
    <p:extLst>
      <p:ext uri="{BB962C8B-B14F-4D97-AF65-F5344CB8AC3E}">
        <p14:creationId xmlns:p14="http://schemas.microsoft.com/office/powerpoint/2010/main" val="133263956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0817" cy="6858000"/>
          </a:xfrm>
          <a:prstGeom prst="rect">
            <a:avLst/>
          </a:prstGeom>
        </p:spPr>
      </p:pic>
      <p:sp>
        <p:nvSpPr>
          <p:cNvPr id="2" name="Title 1"/>
          <p:cNvSpPr>
            <a:spLocks noGrp="1"/>
          </p:cNvSpPr>
          <p:nvPr>
            <p:ph type="ctrTitle"/>
          </p:nvPr>
        </p:nvSpPr>
        <p:spPr>
          <a:xfrm>
            <a:off x="5436732" y="2688719"/>
            <a:ext cx="6609493" cy="834496"/>
          </a:xfrm>
        </p:spPr>
        <p:txBody>
          <a:bodyPr anchor="b">
            <a:noAutofit/>
          </a:bodyPr>
          <a:lstStyle>
            <a:lvl1pPr algn="l">
              <a:defRPr sz="4000" b="0" i="0">
                <a:solidFill>
                  <a:schemeClr val="bg1"/>
                </a:solidFill>
                <a:latin typeface="Amazon Ember Light" charset="0"/>
                <a:ea typeface="Amazon Ember Light" charset="0"/>
                <a:cs typeface="Amazon Ember Light" charset="0"/>
              </a:defRPr>
            </a:lvl1pPr>
          </a:lstStyle>
          <a:p>
            <a:r>
              <a:rPr lang="en-US" dirty="0"/>
              <a:t>Click to edit Master title style</a:t>
            </a:r>
          </a:p>
        </p:txBody>
      </p:sp>
      <p:sp>
        <p:nvSpPr>
          <p:cNvPr id="3" name="Subtitle 2"/>
          <p:cNvSpPr>
            <a:spLocks noGrp="1"/>
          </p:cNvSpPr>
          <p:nvPr>
            <p:ph type="subTitle" idx="1"/>
          </p:nvPr>
        </p:nvSpPr>
        <p:spPr>
          <a:xfrm>
            <a:off x="5436733" y="3523215"/>
            <a:ext cx="6056582" cy="418570"/>
          </a:xfrm>
        </p:spPr>
        <p:txBody>
          <a:bodyPr>
            <a:normAutofit/>
          </a:bodyPr>
          <a:lstStyle>
            <a:lvl1pPr marL="0" indent="0" algn="l">
              <a:buNone/>
              <a:defRPr sz="2000" b="0" i="0">
                <a:solidFill>
                  <a:schemeClr val="bg1"/>
                </a:solidFill>
                <a:latin typeface="Amazon Ember Light" charset="0"/>
                <a:ea typeface="Amazon Ember Light" charset="0"/>
                <a:cs typeface="Amazon Ember Light"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custDataLst>
      <p:tags r:id="rId1"/>
    </p:custDataLst>
    <p:extLst>
      <p:ext uri="{BB962C8B-B14F-4D97-AF65-F5344CB8AC3E}">
        <p14:creationId xmlns:p14="http://schemas.microsoft.com/office/powerpoint/2010/main" val="467279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000" cy="6859524"/>
          </a:xfrm>
          <a:prstGeom prst="rect">
            <a:avLst/>
          </a:prstGeom>
        </p:spPr>
      </p:pic>
      <p:sp>
        <p:nvSpPr>
          <p:cNvPr id="2" name="Title 1"/>
          <p:cNvSpPr>
            <a:spLocks noGrp="1"/>
          </p:cNvSpPr>
          <p:nvPr>
            <p:ph type="title"/>
          </p:nvPr>
        </p:nvSpPr>
        <p:spPr>
          <a:xfrm>
            <a:off x="238539" y="263527"/>
            <a:ext cx="9362662" cy="779463"/>
          </a:xfrm>
        </p:spPr>
        <p:txBody>
          <a:bodyPr/>
          <a:lstStyle>
            <a:lvl1pPr>
              <a:defRPr b="0" i="0">
                <a:solidFill>
                  <a:schemeClr val="bg1"/>
                </a:solidFill>
                <a:latin typeface="Amazon Ember Light" charset="0"/>
                <a:ea typeface="Amazon Ember Light" charset="0"/>
                <a:cs typeface="Amazon Ember Light" charset="0"/>
              </a:defRPr>
            </a:lvl1pPr>
          </a:lstStyle>
          <a:p>
            <a:r>
              <a:rPr lang="en-US" dirty="0"/>
              <a:t>Click to edit Master title style</a:t>
            </a:r>
          </a:p>
        </p:txBody>
      </p:sp>
      <p:sp>
        <p:nvSpPr>
          <p:cNvPr id="3" name="Content Placeholder 2"/>
          <p:cNvSpPr>
            <a:spLocks noGrp="1"/>
          </p:cNvSpPr>
          <p:nvPr>
            <p:ph idx="1"/>
          </p:nvPr>
        </p:nvSpPr>
        <p:spPr>
          <a:xfrm>
            <a:off x="238538" y="1243016"/>
            <a:ext cx="10515600" cy="4913308"/>
          </a:xfrm>
        </p:spPr>
        <p:txBody>
          <a:bodyPr/>
          <a:lstStyle>
            <a:lvl1pPr marL="228600" indent="-228600">
              <a:buFontTx/>
              <a:buBlip>
                <a:blip r:embed="rId4"/>
              </a:buBlip>
              <a:defRPr b="0" i="0">
                <a:solidFill>
                  <a:schemeClr val="bg1"/>
                </a:solidFill>
                <a:latin typeface="Amazon Ember Light" charset="0"/>
                <a:ea typeface="Amazon Ember Light" charset="0"/>
                <a:cs typeface="Amazon Ember Light" charset="0"/>
              </a:defRPr>
            </a:lvl1pPr>
            <a:lvl2pPr marL="685800" indent="-228600">
              <a:buFontTx/>
              <a:buBlip>
                <a:blip r:embed="rId4"/>
              </a:buBlip>
              <a:defRPr b="0" i="0">
                <a:solidFill>
                  <a:schemeClr val="bg1"/>
                </a:solidFill>
                <a:latin typeface="Amazon Ember Light" charset="0"/>
                <a:ea typeface="Amazon Ember Light" charset="0"/>
                <a:cs typeface="Amazon Ember Light" charset="0"/>
              </a:defRPr>
            </a:lvl2pPr>
            <a:lvl3pPr marL="1143000" indent="-228600">
              <a:buFontTx/>
              <a:buBlip>
                <a:blip r:embed="rId4"/>
              </a:buBlip>
              <a:defRPr b="0" i="0">
                <a:solidFill>
                  <a:schemeClr val="bg1"/>
                </a:solidFill>
                <a:latin typeface="Amazon Ember Light" charset="0"/>
                <a:ea typeface="Amazon Ember Light" charset="0"/>
                <a:cs typeface="Amazon Ember Light" charset="0"/>
              </a:defRPr>
            </a:lvl3pPr>
            <a:lvl4pPr marL="1600200" indent="-228600">
              <a:buFontTx/>
              <a:buBlip>
                <a:blip r:embed="rId4"/>
              </a:buBlip>
              <a:defRPr b="0" i="0">
                <a:solidFill>
                  <a:schemeClr val="bg1"/>
                </a:solidFill>
                <a:latin typeface="Amazon Ember Light" charset="0"/>
                <a:ea typeface="Amazon Ember Light" charset="0"/>
                <a:cs typeface="Amazon Ember Light" charset="0"/>
              </a:defRPr>
            </a:lvl4pPr>
            <a:lvl5pPr marL="2057400" indent="-228600">
              <a:buFontTx/>
              <a:buBlip>
                <a:blip r:embed="rId4"/>
              </a:buBlip>
              <a:defRPr b="0" i="0">
                <a:solidFill>
                  <a:schemeClr val="bg1"/>
                </a:solidFill>
                <a:latin typeface="Amazon Ember Light" charset="0"/>
                <a:ea typeface="Amazon Ember Light" charset="0"/>
                <a:cs typeface="Amazon Ember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b="0" i="0">
                <a:solidFill>
                  <a:schemeClr val="bg1"/>
                </a:solidFill>
                <a:latin typeface="Helvetica Neue LT Std 65 Medium" charset="0"/>
                <a:ea typeface="Helvetica Neue LT Std 65 Medium" charset="0"/>
                <a:cs typeface="Helvetica Neue LT Std 65 Medium" charset="0"/>
              </a:defRPr>
            </a:lvl1pPr>
          </a:lstStyle>
          <a:p>
            <a:fld id="{9FC43BFD-8FF7-A343-A8A6-E2338FCE8046}" type="slidenum">
              <a:rPr lang="en-US" smtClean="0"/>
              <a:pPr/>
              <a:t>‹N°›</a:t>
            </a:fld>
            <a:endParaRPr lang="en-US" dirty="0"/>
          </a:p>
        </p:txBody>
      </p:sp>
      <p:sp>
        <p:nvSpPr>
          <p:cNvPr id="7" name="TextBox 6"/>
          <p:cNvSpPr txBox="1"/>
          <p:nvPr userDrawn="1"/>
        </p:nvSpPr>
        <p:spPr>
          <a:xfrm>
            <a:off x="251791" y="6480313"/>
            <a:ext cx="4108174" cy="230832"/>
          </a:xfrm>
          <a:prstGeom prst="rect">
            <a:avLst/>
          </a:prstGeom>
          <a:noFill/>
        </p:spPr>
        <p:txBody>
          <a:bodyPr wrap="square" rtlCol="0">
            <a:spAutoFit/>
          </a:bodyPr>
          <a:lstStyle/>
          <a:p>
            <a:r>
              <a:rPr lang="en-US" sz="900" b="0" i="0" dirty="0">
                <a:solidFill>
                  <a:schemeClr val="tx1">
                    <a:lumMod val="85000"/>
                    <a:lumOff val="15000"/>
                  </a:schemeClr>
                </a:solidFill>
                <a:latin typeface="Amazon Ember Light" charset="0"/>
                <a:ea typeface="Amazon Ember Light" charset="0"/>
                <a:cs typeface="Amazon Ember Light" charset="0"/>
              </a:rPr>
              <a:t>© 2018, Amazon Web Services, Inc. or its Affiliates. All rights reserved.</a:t>
            </a:r>
          </a:p>
        </p:txBody>
      </p:sp>
    </p:spTree>
    <p:custDataLst>
      <p:tags r:id="rId1"/>
    </p:custDataLst>
    <p:extLst>
      <p:ext uri="{BB962C8B-B14F-4D97-AF65-F5344CB8AC3E}">
        <p14:creationId xmlns:p14="http://schemas.microsoft.com/office/powerpoint/2010/main" val="213951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9524"/>
          </a:xfrm>
          <a:prstGeom prst="rect">
            <a:avLst/>
          </a:prstGeom>
        </p:spPr>
      </p:pic>
      <p:sp>
        <p:nvSpPr>
          <p:cNvPr id="2" name="Title 1"/>
          <p:cNvSpPr>
            <a:spLocks noGrp="1"/>
          </p:cNvSpPr>
          <p:nvPr>
            <p:ph type="title"/>
          </p:nvPr>
        </p:nvSpPr>
        <p:spPr>
          <a:xfrm>
            <a:off x="662608" y="2770243"/>
            <a:ext cx="11115261" cy="779463"/>
          </a:xfrm>
        </p:spPr>
        <p:txBody>
          <a:bodyPr>
            <a:noAutofit/>
          </a:bodyPr>
          <a:lstStyle>
            <a:lvl1pPr>
              <a:defRPr sz="6000" b="0" i="0">
                <a:solidFill>
                  <a:schemeClr val="bg1"/>
                </a:solidFill>
                <a:latin typeface="Amazon Ember Light" charset="0"/>
                <a:ea typeface="Amazon Ember Light" charset="0"/>
                <a:cs typeface="Amazon Ember Light" charset="0"/>
              </a:defRPr>
            </a:lvl1pPr>
          </a:lstStyle>
          <a:p>
            <a:r>
              <a:rPr lang="en-US" dirty="0"/>
              <a:t>Click to edit Master title style</a:t>
            </a:r>
          </a:p>
        </p:txBody>
      </p:sp>
      <p:sp>
        <p:nvSpPr>
          <p:cNvPr id="6" name="Slide Number Placeholder 5"/>
          <p:cNvSpPr>
            <a:spLocks noGrp="1"/>
          </p:cNvSpPr>
          <p:nvPr>
            <p:ph type="sldNum" sz="quarter" idx="12"/>
          </p:nvPr>
        </p:nvSpPr>
        <p:spPr/>
        <p:txBody>
          <a:bodyPr/>
          <a:lstStyle>
            <a:lvl1pPr>
              <a:defRPr b="0" i="0">
                <a:solidFill>
                  <a:schemeClr val="bg1"/>
                </a:solidFill>
                <a:latin typeface="Helvetica Neue LT Std 65 Medium" charset="0"/>
                <a:ea typeface="Helvetica Neue LT Std 65 Medium" charset="0"/>
                <a:cs typeface="Helvetica Neue LT Std 65 Medium" charset="0"/>
              </a:defRPr>
            </a:lvl1pPr>
          </a:lstStyle>
          <a:p>
            <a:fld id="{9FC43BFD-8FF7-A343-A8A6-E2338FCE8046}" type="slidenum">
              <a:rPr lang="en-US" smtClean="0"/>
              <a:pPr/>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5_Title and Content">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68" y="-2237"/>
            <a:ext cx="12193268" cy="6860237"/>
          </a:xfrm>
          <a:prstGeom prst="rect">
            <a:avLst/>
          </a:prstGeom>
        </p:spPr>
      </p:pic>
      <p:sp>
        <p:nvSpPr>
          <p:cNvPr id="2" name="Title 1"/>
          <p:cNvSpPr>
            <a:spLocks noGrp="1"/>
          </p:cNvSpPr>
          <p:nvPr userDrawn="1">
            <p:ph type="title"/>
          </p:nvPr>
        </p:nvSpPr>
        <p:spPr>
          <a:xfrm>
            <a:off x="238539" y="263527"/>
            <a:ext cx="9362661" cy="779463"/>
          </a:xfrm>
        </p:spPr>
        <p:txBody>
          <a:bodyPr/>
          <a:lstStyle>
            <a:lvl1pPr>
              <a:defRPr b="0" i="0">
                <a:solidFill>
                  <a:schemeClr val="bg1"/>
                </a:solidFill>
                <a:latin typeface="Amazon Ember Light" charset="0"/>
                <a:ea typeface="Amazon Ember Light" charset="0"/>
                <a:cs typeface="Amazon Ember Light" charset="0"/>
              </a:defRPr>
            </a:lvl1pPr>
          </a:lstStyle>
          <a:p>
            <a:r>
              <a:rPr lang="en-US" dirty="0"/>
              <a:t>Click to edit Master title style</a:t>
            </a:r>
          </a:p>
        </p:txBody>
      </p:sp>
      <p:sp>
        <p:nvSpPr>
          <p:cNvPr id="3" name="Content Placeholder 2"/>
          <p:cNvSpPr>
            <a:spLocks noGrp="1"/>
          </p:cNvSpPr>
          <p:nvPr userDrawn="1">
            <p:ph idx="1"/>
          </p:nvPr>
        </p:nvSpPr>
        <p:spPr>
          <a:xfrm>
            <a:off x="238539" y="1440305"/>
            <a:ext cx="10515600" cy="4913308"/>
          </a:xfrm>
        </p:spPr>
        <p:txBody>
          <a:bodyPr/>
          <a:lstStyle>
            <a:lvl1pPr marL="228600" indent="-228600">
              <a:buFontTx/>
              <a:buBlip>
                <a:blip r:embed="rId3"/>
              </a:buBlip>
              <a:defRPr b="0" i="0">
                <a:solidFill>
                  <a:schemeClr val="tx1"/>
                </a:solidFill>
                <a:latin typeface="Amazon Ember Light" charset="0"/>
                <a:ea typeface="Amazon Ember Light" charset="0"/>
                <a:cs typeface="Amazon Ember Light" charset="0"/>
              </a:defRPr>
            </a:lvl1pPr>
            <a:lvl2pPr marL="685800" indent="-228600">
              <a:buFontTx/>
              <a:buBlip>
                <a:blip r:embed="rId3"/>
              </a:buBlip>
              <a:defRPr b="0" i="0">
                <a:solidFill>
                  <a:schemeClr val="tx1"/>
                </a:solidFill>
                <a:latin typeface="Amazon Ember Light" charset="0"/>
                <a:ea typeface="Amazon Ember Light" charset="0"/>
                <a:cs typeface="Amazon Ember Light" charset="0"/>
              </a:defRPr>
            </a:lvl2pPr>
            <a:lvl3pPr marL="1143000" indent="-228600">
              <a:buFontTx/>
              <a:buBlip>
                <a:blip r:embed="rId3"/>
              </a:buBlip>
              <a:defRPr b="0" i="0">
                <a:solidFill>
                  <a:schemeClr val="tx1"/>
                </a:solidFill>
                <a:latin typeface="Amazon Ember Light" charset="0"/>
                <a:ea typeface="Amazon Ember Light" charset="0"/>
                <a:cs typeface="Amazon Ember Light" charset="0"/>
              </a:defRPr>
            </a:lvl3pPr>
            <a:lvl4pPr marL="1600200" indent="-228600">
              <a:buFontTx/>
              <a:buBlip>
                <a:blip r:embed="rId3"/>
              </a:buBlip>
              <a:defRPr b="0" i="0">
                <a:solidFill>
                  <a:schemeClr val="tx1"/>
                </a:solidFill>
                <a:latin typeface="Amazon Ember Light" charset="0"/>
                <a:ea typeface="Amazon Ember Light" charset="0"/>
                <a:cs typeface="Amazon Ember Light" charset="0"/>
              </a:defRPr>
            </a:lvl4pPr>
            <a:lvl5pPr marL="2057400" indent="-228600">
              <a:buFontTx/>
              <a:buBlip>
                <a:blip r:embed="rId3"/>
              </a:buBlip>
              <a:defRPr b="0" i="0">
                <a:solidFill>
                  <a:schemeClr val="tx1"/>
                </a:solidFill>
                <a:latin typeface="Amazon Ember Light" charset="0"/>
                <a:ea typeface="Amazon Ember Light" charset="0"/>
                <a:cs typeface="Amazon Ember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userDrawn="1">
            <p:ph type="sldNum" sz="quarter" idx="12"/>
          </p:nvPr>
        </p:nvSpPr>
        <p:spPr/>
        <p:txBody>
          <a:bodyPr/>
          <a:lstStyle>
            <a:lvl1pPr>
              <a:defRPr b="0" i="0">
                <a:solidFill>
                  <a:schemeClr val="tx1"/>
                </a:solidFill>
                <a:latin typeface="Helvetica Neue LT Std 65 Medium" charset="0"/>
                <a:ea typeface="Helvetica Neue LT Std 65 Medium" charset="0"/>
                <a:cs typeface="Helvetica Neue LT Std 65 Medium" charset="0"/>
              </a:defRPr>
            </a:lvl1pPr>
          </a:lstStyle>
          <a:p>
            <a:fld id="{9FC43BFD-8FF7-A343-A8A6-E2338FCE8046}" type="slidenum">
              <a:rPr lang="en-US" smtClean="0"/>
              <a:pPr/>
              <a:t>‹N°›</a:t>
            </a:fld>
            <a:endParaRPr lang="en-US" dirty="0"/>
          </a:p>
        </p:txBody>
      </p:sp>
      <p:sp>
        <p:nvSpPr>
          <p:cNvPr id="4" name="TextBox 3"/>
          <p:cNvSpPr txBox="1"/>
          <p:nvPr userDrawn="1"/>
        </p:nvSpPr>
        <p:spPr>
          <a:xfrm>
            <a:off x="251791" y="6480313"/>
            <a:ext cx="4108174" cy="230832"/>
          </a:xfrm>
          <a:prstGeom prst="rect">
            <a:avLst/>
          </a:prstGeom>
          <a:noFill/>
        </p:spPr>
        <p:txBody>
          <a:bodyPr wrap="square" rtlCol="0">
            <a:spAutoFit/>
          </a:bodyPr>
          <a:lstStyle/>
          <a:p>
            <a:r>
              <a:rPr lang="en-US" sz="900" b="0" i="0" dirty="0">
                <a:solidFill>
                  <a:schemeClr val="tx1">
                    <a:lumMod val="85000"/>
                    <a:lumOff val="15000"/>
                  </a:schemeClr>
                </a:solidFill>
                <a:latin typeface="Amazon Ember Light" charset="0"/>
                <a:ea typeface="Amazon Ember Light" charset="0"/>
                <a:cs typeface="Amazon Ember Light" charset="0"/>
              </a:rPr>
              <a:t>© 2018, Amazon Web Services, Inc. or its Affiliates. All rights reserved.</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68" y="-2237"/>
            <a:ext cx="12193268" cy="6860237"/>
          </a:xfrm>
          <a:prstGeom prst="rect">
            <a:avLst/>
          </a:prstGeom>
        </p:spPr>
      </p:pic>
      <p:sp>
        <p:nvSpPr>
          <p:cNvPr id="2" name="Title 1"/>
          <p:cNvSpPr>
            <a:spLocks noGrp="1"/>
          </p:cNvSpPr>
          <p:nvPr userDrawn="1">
            <p:ph type="title"/>
          </p:nvPr>
        </p:nvSpPr>
        <p:spPr>
          <a:xfrm>
            <a:off x="238540" y="263527"/>
            <a:ext cx="9346332" cy="779463"/>
          </a:xfrm>
        </p:spPr>
        <p:txBody>
          <a:bodyPr/>
          <a:lstStyle>
            <a:lvl1pPr>
              <a:defRPr b="0" i="0">
                <a:solidFill>
                  <a:schemeClr val="bg1"/>
                </a:solidFill>
                <a:latin typeface="Amazon Ember Light" charset="0"/>
                <a:ea typeface="Amazon Ember Light" charset="0"/>
                <a:cs typeface="Amazon Ember Light" charset="0"/>
              </a:defRPr>
            </a:lvl1pPr>
          </a:lstStyle>
          <a:p>
            <a:r>
              <a:rPr lang="en-US" dirty="0"/>
              <a:t>Click to edit Master title style</a:t>
            </a:r>
          </a:p>
        </p:txBody>
      </p:sp>
      <p:sp>
        <p:nvSpPr>
          <p:cNvPr id="3" name="Content Placeholder 2"/>
          <p:cNvSpPr>
            <a:spLocks noGrp="1"/>
          </p:cNvSpPr>
          <p:nvPr userDrawn="1">
            <p:ph idx="1"/>
          </p:nvPr>
        </p:nvSpPr>
        <p:spPr>
          <a:xfrm>
            <a:off x="238539" y="1440305"/>
            <a:ext cx="5075583" cy="4913308"/>
          </a:xfrm>
        </p:spPr>
        <p:txBody>
          <a:bodyPr/>
          <a:lstStyle>
            <a:lvl1pPr marL="228600" indent="-228600">
              <a:buFontTx/>
              <a:buBlip>
                <a:blip r:embed="rId3"/>
              </a:buBlip>
              <a:defRPr b="0" i="0">
                <a:solidFill>
                  <a:schemeClr val="tx1"/>
                </a:solidFill>
                <a:latin typeface="Amazon Ember Light" charset="0"/>
                <a:ea typeface="Amazon Ember Light" charset="0"/>
                <a:cs typeface="Amazon Ember Light" charset="0"/>
              </a:defRPr>
            </a:lvl1pPr>
            <a:lvl2pPr marL="685800" indent="-228600">
              <a:buFontTx/>
              <a:buBlip>
                <a:blip r:embed="rId3"/>
              </a:buBlip>
              <a:defRPr b="0" i="0">
                <a:solidFill>
                  <a:schemeClr val="tx1"/>
                </a:solidFill>
                <a:latin typeface="Amazon Ember Light" charset="0"/>
                <a:ea typeface="Amazon Ember Light" charset="0"/>
                <a:cs typeface="Amazon Ember Light" charset="0"/>
              </a:defRPr>
            </a:lvl2pPr>
            <a:lvl3pPr marL="1143000" indent="-228600">
              <a:buFontTx/>
              <a:buBlip>
                <a:blip r:embed="rId3"/>
              </a:buBlip>
              <a:defRPr b="0" i="0">
                <a:solidFill>
                  <a:schemeClr val="tx1"/>
                </a:solidFill>
                <a:latin typeface="Amazon Ember Light" charset="0"/>
                <a:ea typeface="Amazon Ember Light" charset="0"/>
                <a:cs typeface="Amazon Ember Light" charset="0"/>
              </a:defRPr>
            </a:lvl3pPr>
            <a:lvl4pPr marL="1600200" indent="-228600">
              <a:buFontTx/>
              <a:buBlip>
                <a:blip r:embed="rId3"/>
              </a:buBlip>
              <a:defRPr b="0" i="0">
                <a:solidFill>
                  <a:schemeClr val="tx1"/>
                </a:solidFill>
                <a:latin typeface="Amazon Ember Light" charset="0"/>
                <a:ea typeface="Amazon Ember Light" charset="0"/>
                <a:cs typeface="Amazon Ember Light" charset="0"/>
              </a:defRPr>
            </a:lvl4pPr>
            <a:lvl5pPr marL="2057400" indent="-228600">
              <a:buFontTx/>
              <a:buBlip>
                <a:blip r:embed="rId3"/>
              </a:buBlip>
              <a:defRPr b="0" i="0">
                <a:solidFill>
                  <a:schemeClr val="tx1"/>
                </a:solidFill>
                <a:latin typeface="Amazon Ember Light" charset="0"/>
                <a:ea typeface="Amazon Ember Light" charset="0"/>
                <a:cs typeface="Amazon Ember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userDrawn="1">
            <p:ph type="sldNum" sz="quarter" idx="12"/>
          </p:nvPr>
        </p:nvSpPr>
        <p:spPr/>
        <p:txBody>
          <a:bodyPr/>
          <a:lstStyle>
            <a:lvl1pPr>
              <a:defRPr b="0" i="0">
                <a:solidFill>
                  <a:schemeClr val="tx1"/>
                </a:solidFill>
                <a:latin typeface="Helvetica Neue LT Std 65 Medium" charset="0"/>
                <a:ea typeface="Helvetica Neue LT Std 65 Medium" charset="0"/>
                <a:cs typeface="Helvetica Neue LT Std 65 Medium" charset="0"/>
              </a:defRPr>
            </a:lvl1pPr>
          </a:lstStyle>
          <a:p>
            <a:fld id="{9FC43BFD-8FF7-A343-A8A6-E2338FCE8046}" type="slidenum">
              <a:rPr lang="en-US" smtClean="0"/>
              <a:pPr/>
              <a:t>‹N°›</a:t>
            </a:fld>
            <a:endParaRPr lang="en-US" dirty="0"/>
          </a:p>
        </p:txBody>
      </p:sp>
      <p:sp>
        <p:nvSpPr>
          <p:cNvPr id="10" name="Content Placeholder 2"/>
          <p:cNvSpPr>
            <a:spLocks noGrp="1"/>
          </p:cNvSpPr>
          <p:nvPr>
            <p:ph idx="13"/>
          </p:nvPr>
        </p:nvSpPr>
        <p:spPr>
          <a:xfrm>
            <a:off x="5796169" y="1440305"/>
            <a:ext cx="5075583" cy="4913308"/>
          </a:xfrm>
        </p:spPr>
        <p:txBody>
          <a:bodyPr/>
          <a:lstStyle>
            <a:lvl1pPr marL="228600" indent="-228600">
              <a:buFontTx/>
              <a:buBlip>
                <a:blip r:embed="rId3"/>
              </a:buBlip>
              <a:defRPr b="0" i="0">
                <a:solidFill>
                  <a:schemeClr val="tx1"/>
                </a:solidFill>
                <a:latin typeface="Amazon Ember Light" charset="0"/>
                <a:ea typeface="Amazon Ember Light" charset="0"/>
                <a:cs typeface="Amazon Ember Light" charset="0"/>
              </a:defRPr>
            </a:lvl1pPr>
            <a:lvl2pPr marL="685800" indent="-228600">
              <a:buFontTx/>
              <a:buBlip>
                <a:blip r:embed="rId3"/>
              </a:buBlip>
              <a:defRPr b="0" i="0">
                <a:solidFill>
                  <a:schemeClr val="tx1"/>
                </a:solidFill>
                <a:latin typeface="Amazon Ember Light" charset="0"/>
                <a:ea typeface="Amazon Ember Light" charset="0"/>
                <a:cs typeface="Amazon Ember Light" charset="0"/>
              </a:defRPr>
            </a:lvl2pPr>
            <a:lvl3pPr marL="1143000" indent="-228600">
              <a:buFontTx/>
              <a:buBlip>
                <a:blip r:embed="rId3"/>
              </a:buBlip>
              <a:defRPr b="0" i="0">
                <a:solidFill>
                  <a:schemeClr val="tx1"/>
                </a:solidFill>
                <a:latin typeface="Amazon Ember Light" charset="0"/>
                <a:ea typeface="Amazon Ember Light" charset="0"/>
                <a:cs typeface="Amazon Ember Light" charset="0"/>
              </a:defRPr>
            </a:lvl3pPr>
            <a:lvl4pPr marL="1600200" indent="-228600">
              <a:buFontTx/>
              <a:buBlip>
                <a:blip r:embed="rId3"/>
              </a:buBlip>
              <a:defRPr b="0" i="0">
                <a:solidFill>
                  <a:schemeClr val="tx1"/>
                </a:solidFill>
                <a:latin typeface="Amazon Ember Light" charset="0"/>
                <a:ea typeface="Amazon Ember Light" charset="0"/>
                <a:cs typeface="Amazon Ember Light" charset="0"/>
              </a:defRPr>
            </a:lvl4pPr>
            <a:lvl5pPr marL="2057400" indent="-228600">
              <a:buFontTx/>
              <a:buBlip>
                <a:blip r:embed="rId3"/>
              </a:buBlip>
              <a:defRPr b="0" i="0">
                <a:solidFill>
                  <a:schemeClr val="tx1"/>
                </a:solidFill>
                <a:latin typeface="Amazon Ember Light" charset="0"/>
                <a:ea typeface="Amazon Ember Light" charset="0"/>
                <a:cs typeface="Amazon Ember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Box 11"/>
          <p:cNvSpPr txBox="1"/>
          <p:nvPr userDrawn="1"/>
        </p:nvSpPr>
        <p:spPr>
          <a:xfrm>
            <a:off x="251791" y="6480313"/>
            <a:ext cx="4108174" cy="230832"/>
          </a:xfrm>
          <a:prstGeom prst="rect">
            <a:avLst/>
          </a:prstGeom>
          <a:noFill/>
        </p:spPr>
        <p:txBody>
          <a:bodyPr wrap="square" rtlCol="0">
            <a:spAutoFit/>
          </a:bodyPr>
          <a:lstStyle/>
          <a:p>
            <a:r>
              <a:rPr lang="en-US" sz="900" b="0" i="0" dirty="0">
                <a:solidFill>
                  <a:schemeClr val="tx1">
                    <a:lumMod val="85000"/>
                    <a:lumOff val="15000"/>
                  </a:schemeClr>
                </a:solidFill>
                <a:latin typeface="Amazon Ember Light" charset="0"/>
                <a:ea typeface="Amazon Ember Light" charset="0"/>
                <a:cs typeface="Amazon Ember Light" charset="0"/>
              </a:rPr>
              <a:t>© 2018, Amazon Web Services, Inc. or its Affiliates. All rights reserved.</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ags" Target="../tags/tag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B8D881-A1FF-A248-B220-002DCF0CB8A4}" type="datetimeFigureOut">
              <a:rPr lang="en-US" smtClean="0"/>
              <a:t>9/3/2021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C43BFD-8FF7-A343-A8A6-E2338FCE8046}" type="slidenum">
              <a:rPr lang="en-US" smtClean="0"/>
              <a:t>‹N°›</a:t>
            </a:fld>
            <a:endParaRPr lang="en-US" dirty="0"/>
          </a:p>
        </p:txBody>
      </p:sp>
    </p:spTree>
    <p:custDataLst>
      <p:tags r:id="rId7"/>
    </p:custDataLst>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72" r:id="rId4"/>
    <p:sldLayoutId id="2147483674"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5.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tags" Target="../tags/tag14.xml"/><Relationship Id="rId5" Type="http://schemas.openxmlformats.org/officeDocument/2006/relationships/image" Target="../media/image10.png"/><Relationship Id="rId4" Type="http://schemas.openxmlformats.org/officeDocument/2006/relationships/image" Target="../media/image16.jp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4.xml"/><Relationship Id="rId1" Type="http://schemas.openxmlformats.org/officeDocument/2006/relationships/tags" Target="../tags/tag15.xml"/><Relationship Id="rId6" Type="http://schemas.openxmlformats.org/officeDocument/2006/relationships/image" Target="../media/image10.png"/><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4.xml"/><Relationship Id="rId1" Type="http://schemas.openxmlformats.org/officeDocument/2006/relationships/tags" Target="../tags/tag16.xml"/><Relationship Id="rId5" Type="http://schemas.openxmlformats.org/officeDocument/2006/relationships/image" Target="../media/image1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4.xml"/><Relationship Id="rId1" Type="http://schemas.openxmlformats.org/officeDocument/2006/relationships/tags" Target="../tags/tag17.xml"/><Relationship Id="rId5" Type="http://schemas.openxmlformats.org/officeDocument/2006/relationships/image" Target="../media/image10.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4.xml"/><Relationship Id="rId1" Type="http://schemas.openxmlformats.org/officeDocument/2006/relationships/tags" Target="../tags/tag18.xml"/><Relationship Id="rId5" Type="http://schemas.openxmlformats.org/officeDocument/2006/relationships/image" Target="../media/image10.png"/><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4.xml"/><Relationship Id="rId1" Type="http://schemas.openxmlformats.org/officeDocument/2006/relationships/tags" Target="../tags/tag19.xm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4.xml"/><Relationship Id="rId1" Type="http://schemas.openxmlformats.org/officeDocument/2006/relationships/tags" Target="../tags/tag20.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5.xml"/><Relationship Id="rId1" Type="http://schemas.openxmlformats.org/officeDocument/2006/relationships/tags" Target="../tags/tag21.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4.xml"/><Relationship Id="rId1" Type="http://schemas.openxmlformats.org/officeDocument/2006/relationships/tags" Target="../tags/tag22.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4.xml"/><Relationship Id="rId1" Type="http://schemas.openxmlformats.org/officeDocument/2006/relationships/tags" Target="../tags/tag23.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xml"/><Relationship Id="rId1" Type="http://schemas.openxmlformats.org/officeDocument/2006/relationships/tags" Target="../tags/tag6.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4.xml"/><Relationship Id="rId1" Type="http://schemas.openxmlformats.org/officeDocument/2006/relationships/tags" Target="../tags/tag24.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4.xml"/><Relationship Id="rId1" Type="http://schemas.openxmlformats.org/officeDocument/2006/relationships/tags" Target="../tags/tag25.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4.xml"/><Relationship Id="rId1" Type="http://schemas.openxmlformats.org/officeDocument/2006/relationships/tags" Target="../tags/tag26.xml"/><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tags" Target="../tags/tag27.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tags" Target="../tags/tag28.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4.xml"/><Relationship Id="rId1" Type="http://schemas.openxmlformats.org/officeDocument/2006/relationships/tags" Target="../tags/tag29.xml"/><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4.xml"/><Relationship Id="rId1" Type="http://schemas.openxmlformats.org/officeDocument/2006/relationships/tags" Target="../tags/tag30.xml"/><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4.xml"/><Relationship Id="rId1" Type="http://schemas.openxmlformats.org/officeDocument/2006/relationships/tags" Target="../tags/tag31.xml"/><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4.xml"/><Relationship Id="rId1" Type="http://schemas.openxmlformats.org/officeDocument/2006/relationships/tags" Target="../tags/tag32.xml"/><Relationship Id="rId4" Type="http://schemas.openxmlformats.org/officeDocument/2006/relationships/image" Target="../media/image25.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4.xml"/><Relationship Id="rId1" Type="http://schemas.openxmlformats.org/officeDocument/2006/relationships/tags" Target="../tags/tag33.xml"/><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tags" Target="../tags/tag7.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4.xml"/><Relationship Id="rId1" Type="http://schemas.openxmlformats.org/officeDocument/2006/relationships/tags" Target="../tags/tag34.xml"/><Relationship Id="rId4" Type="http://schemas.openxmlformats.org/officeDocument/2006/relationships/image" Target="../media/image24.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tags" Target="../tags/tag35.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xml"/><Relationship Id="rId1" Type="http://schemas.openxmlformats.org/officeDocument/2006/relationships/tags" Target="../tags/tag36.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4.xml"/><Relationship Id="rId1" Type="http://schemas.openxmlformats.org/officeDocument/2006/relationships/tags" Target="../tags/tag37.xml"/><Relationship Id="rId4" Type="http://schemas.openxmlformats.org/officeDocument/2006/relationships/image" Target="../media/image27.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4.xml"/><Relationship Id="rId1" Type="http://schemas.openxmlformats.org/officeDocument/2006/relationships/tags" Target="../tags/tag38.xml"/><Relationship Id="rId5" Type="http://schemas.openxmlformats.org/officeDocument/2006/relationships/image" Target="../media/image28.png"/><Relationship Id="rId4" Type="http://schemas.openxmlformats.org/officeDocument/2006/relationships/image" Target="../media/image27.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4.xml"/><Relationship Id="rId1" Type="http://schemas.openxmlformats.org/officeDocument/2006/relationships/tags" Target="../tags/tag39.xml"/><Relationship Id="rId5" Type="http://schemas.openxmlformats.org/officeDocument/2006/relationships/image" Target="../media/image29.png"/><Relationship Id="rId4" Type="http://schemas.openxmlformats.org/officeDocument/2006/relationships/image" Target="../media/image27.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4.xml"/><Relationship Id="rId1" Type="http://schemas.openxmlformats.org/officeDocument/2006/relationships/tags" Target="../tags/tag40.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7.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4.xml"/><Relationship Id="rId1" Type="http://schemas.openxmlformats.org/officeDocument/2006/relationships/tags" Target="../tags/tag41.xml"/><Relationship Id="rId5" Type="http://schemas.openxmlformats.org/officeDocument/2006/relationships/image" Target="../media/image32.png"/><Relationship Id="rId4" Type="http://schemas.openxmlformats.org/officeDocument/2006/relationships/image" Target="../media/image27.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4.xml"/><Relationship Id="rId1" Type="http://schemas.openxmlformats.org/officeDocument/2006/relationships/tags" Target="../tags/tag42.xml"/><Relationship Id="rId5" Type="http://schemas.openxmlformats.org/officeDocument/2006/relationships/image" Target="../media/image33.png"/><Relationship Id="rId4" Type="http://schemas.openxmlformats.org/officeDocument/2006/relationships/image" Target="../media/image27.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4.xml"/><Relationship Id="rId1" Type="http://schemas.openxmlformats.org/officeDocument/2006/relationships/tags" Target="../tags/tag43.xml"/><Relationship Id="rId5" Type="http://schemas.openxmlformats.org/officeDocument/2006/relationships/image" Target="../media/image34.png"/><Relationship Id="rId4" Type="http://schemas.openxmlformats.org/officeDocument/2006/relationships/image" Target="../media/image27.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4.xml"/><Relationship Id="rId1" Type="http://schemas.openxmlformats.org/officeDocument/2006/relationships/tags" Target="../tags/tag44.xml"/><Relationship Id="rId4" Type="http://schemas.openxmlformats.org/officeDocument/2006/relationships/image" Target="../media/image27.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2.xml"/><Relationship Id="rId1" Type="http://schemas.openxmlformats.org/officeDocument/2006/relationships/tags" Target="../tags/tag45.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4.xml"/><Relationship Id="rId1" Type="http://schemas.openxmlformats.org/officeDocument/2006/relationships/tags" Target="../tags/tag46.xml"/><Relationship Id="rId4" Type="http://schemas.openxmlformats.org/officeDocument/2006/relationships/image" Target="../media/image14.pn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4.xml"/><Relationship Id="rId1" Type="http://schemas.openxmlformats.org/officeDocument/2006/relationships/tags" Target="../tags/tag47.xml"/><Relationship Id="rId5" Type="http://schemas.openxmlformats.org/officeDocument/2006/relationships/image" Target="../media/image35.png"/><Relationship Id="rId4" Type="http://schemas.openxmlformats.org/officeDocument/2006/relationships/image" Target="../media/image14.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4.xml"/><Relationship Id="rId1" Type="http://schemas.openxmlformats.org/officeDocument/2006/relationships/tags" Target="../tags/tag48.xml"/><Relationship Id="rId5" Type="http://schemas.openxmlformats.org/officeDocument/2006/relationships/image" Target="../media/image36.png"/><Relationship Id="rId4" Type="http://schemas.openxmlformats.org/officeDocument/2006/relationships/image" Target="../media/image14.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4.xml"/><Relationship Id="rId1" Type="http://schemas.openxmlformats.org/officeDocument/2006/relationships/tags" Target="../tags/tag49.xml"/><Relationship Id="rId5" Type="http://schemas.openxmlformats.org/officeDocument/2006/relationships/image" Target="../media/image37.png"/><Relationship Id="rId4" Type="http://schemas.openxmlformats.org/officeDocument/2006/relationships/image" Target="../media/image14.png"/></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4.xml"/><Relationship Id="rId1" Type="http://schemas.openxmlformats.org/officeDocument/2006/relationships/tags" Target="../tags/tag50.xml"/><Relationship Id="rId4" Type="http://schemas.openxmlformats.org/officeDocument/2006/relationships/image" Target="../media/image27.png"/></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2.xml"/><Relationship Id="rId1" Type="http://schemas.openxmlformats.org/officeDocument/2006/relationships/tags" Target="../tags/tag51.xml"/><Relationship Id="rId4" Type="http://schemas.openxmlformats.org/officeDocument/2006/relationships/image" Target="../media/image38.png"/></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4.xml"/><Relationship Id="rId1" Type="http://schemas.openxmlformats.org/officeDocument/2006/relationships/tags" Target="../tags/tag52.xml"/><Relationship Id="rId4" Type="http://schemas.openxmlformats.org/officeDocument/2006/relationships/image" Target="../media/image39.png"/></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4.xml"/><Relationship Id="rId1" Type="http://schemas.openxmlformats.org/officeDocument/2006/relationships/tags" Target="../tags/tag53.xml"/><Relationship Id="rId5" Type="http://schemas.openxmlformats.org/officeDocument/2006/relationships/image" Target="../media/image14.png"/><Relationship Id="rId4" Type="http://schemas.openxmlformats.org/officeDocument/2006/relationships/image" Target="../media/image40.emf"/></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xml"/><Relationship Id="rId1" Type="http://schemas.openxmlformats.org/officeDocument/2006/relationships/tags" Target="../tags/tag9.xml"/><Relationship Id="rId4" Type="http://schemas.openxmlformats.org/officeDocument/2006/relationships/image" Target="../media/image6.png"/></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4.xml"/><Relationship Id="rId1" Type="http://schemas.openxmlformats.org/officeDocument/2006/relationships/tags" Target="../tags/tag54.xml"/><Relationship Id="rId5" Type="http://schemas.openxmlformats.org/officeDocument/2006/relationships/image" Target="../media/image41.png"/><Relationship Id="rId4" Type="http://schemas.openxmlformats.org/officeDocument/2006/relationships/image" Target="../media/image38.png"/></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4.xml"/><Relationship Id="rId1" Type="http://schemas.openxmlformats.org/officeDocument/2006/relationships/tags" Target="../tags/tag55.xml"/><Relationship Id="rId6" Type="http://schemas.openxmlformats.org/officeDocument/2006/relationships/image" Target="../media/image43.png"/><Relationship Id="rId5" Type="http://schemas.openxmlformats.org/officeDocument/2006/relationships/image" Target="../media/image42.gif"/><Relationship Id="rId4" Type="http://schemas.openxmlformats.org/officeDocument/2006/relationships/image" Target="../media/image5.png"/></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3.xml"/><Relationship Id="rId1" Type="http://schemas.openxmlformats.org/officeDocument/2006/relationships/tags" Target="../tags/tag56.xml"/></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1.xml"/><Relationship Id="rId1" Type="http://schemas.openxmlformats.org/officeDocument/2006/relationships/tags" Target="../tags/tag57.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7" Type="http://schemas.openxmlformats.org/officeDocument/2006/relationships/image" Target="../media/image9.PNG"/><Relationship Id="rId2" Type="http://schemas.openxmlformats.org/officeDocument/2006/relationships/slideLayout" Target="../slideLayouts/slideLayout4.xml"/><Relationship Id="rId1" Type="http://schemas.openxmlformats.org/officeDocument/2006/relationships/tags" Target="../tags/tag10.xml"/><Relationship Id="rId6" Type="http://schemas.openxmlformats.org/officeDocument/2006/relationships/image" Target="../media/image8.png"/><Relationship Id="rId5" Type="http://schemas.openxmlformats.org/officeDocument/2006/relationships/image" Target="../media/image5.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xml"/><Relationship Id="rId1" Type="http://schemas.openxmlformats.org/officeDocument/2006/relationships/tags" Target="../tags/tag11.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4.xml"/><Relationship Id="rId1" Type="http://schemas.openxmlformats.org/officeDocument/2006/relationships/tags" Target="../tags/tag1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xml"/><Relationship Id="rId1" Type="http://schemas.openxmlformats.org/officeDocument/2006/relationships/tags" Target="../tags/tag1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5436732" y="2732679"/>
            <a:ext cx="6609493" cy="1303418"/>
          </a:xfrm>
        </p:spPr>
        <p:txBody>
          <a:bodyPr/>
          <a:lstStyle/>
          <a:p>
            <a:r>
              <a:rPr lang="en-US" sz="5400" dirty="0"/>
              <a:t>Module 2, Section 4:                        AWS Core Services - Databases</a:t>
            </a:r>
          </a:p>
        </p:txBody>
      </p:sp>
      <p:sp>
        <p:nvSpPr>
          <p:cNvPr id="3" name="TextBox 2">
            <a:extLst>
              <a:ext uri="{FF2B5EF4-FFF2-40B4-BE49-F238E27FC236}">
                <a16:creationId xmlns:a16="http://schemas.microsoft.com/office/drawing/2014/main" id="{10701AAE-E103-7D48-8904-F3E51875BBCA}"/>
              </a:ext>
            </a:extLst>
          </p:cNvPr>
          <p:cNvSpPr txBox="1"/>
          <p:nvPr/>
        </p:nvSpPr>
        <p:spPr>
          <a:xfrm>
            <a:off x="251791" y="6480313"/>
            <a:ext cx="4108174" cy="230832"/>
          </a:xfrm>
          <a:prstGeom prst="rect">
            <a:avLst/>
          </a:prstGeom>
          <a:noFill/>
        </p:spPr>
        <p:txBody>
          <a:bodyPr wrap="square" rtlCol="0">
            <a:spAutoFit/>
          </a:bodyPr>
          <a:lstStyle/>
          <a:p>
            <a:r>
              <a:rPr lang="en-US" sz="900" b="0" i="0" dirty="0">
                <a:solidFill>
                  <a:schemeClr val="tx1">
                    <a:lumMod val="85000"/>
                    <a:lumOff val="15000"/>
                  </a:schemeClr>
                </a:solidFill>
                <a:latin typeface="Amazon Ember Light" charset="0"/>
                <a:ea typeface="Amazon Ember Light" charset="0"/>
                <a:cs typeface="Amazon Ember Light" charset="0"/>
              </a:rPr>
              <a:t>© 2018, Amazon Web Services, Inc. or its Affiliates. All rights reserved.</a:t>
            </a:r>
          </a:p>
        </p:txBody>
      </p:sp>
    </p:spTree>
    <p:custDataLst>
      <p:tags r:id="rId1"/>
    </p:custDataLst>
    <p:extLst>
      <p:ext uri="{BB962C8B-B14F-4D97-AF65-F5344CB8AC3E}">
        <p14:creationId xmlns:p14="http://schemas.microsoft.com/office/powerpoint/2010/main" val="22608311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3AD659B-DEC1-5447-84EE-A91DCCEDE373}"/>
              </a:ext>
            </a:extLst>
          </p:cNvPr>
          <p:cNvPicPr>
            <a:picLocks noChangeAspect="1"/>
          </p:cNvPicPr>
          <p:nvPr/>
        </p:nvPicPr>
        <p:blipFill>
          <a:blip r:embed="rId4"/>
          <a:stretch>
            <a:fillRect/>
          </a:stretch>
        </p:blipFill>
        <p:spPr>
          <a:xfrm>
            <a:off x="209963" y="1182471"/>
            <a:ext cx="7061200" cy="1495372"/>
          </a:xfrm>
          <a:prstGeom prst="rect">
            <a:avLst/>
          </a:prstGeom>
        </p:spPr>
      </p:pic>
      <p:sp>
        <p:nvSpPr>
          <p:cNvPr id="2" name="Title 1"/>
          <p:cNvSpPr>
            <a:spLocks noGrp="1"/>
          </p:cNvSpPr>
          <p:nvPr>
            <p:ph type="title"/>
          </p:nvPr>
        </p:nvSpPr>
        <p:spPr/>
        <p:txBody>
          <a:bodyPr/>
          <a:lstStyle/>
          <a:p>
            <a:r>
              <a:rPr lang="en-US" dirty="0" err="1"/>
              <a:t>Responsabilités</a:t>
            </a:r>
            <a:r>
              <a:rPr lang="en-US" dirty="0"/>
              <a:t> des services </a:t>
            </a:r>
            <a:r>
              <a:rPr lang="en-US" dirty="0" err="1"/>
              <a:t>gérés</a:t>
            </a:r>
            <a:endParaRPr lang="en-US" dirty="0"/>
          </a:p>
        </p:txBody>
      </p:sp>
      <p:sp>
        <p:nvSpPr>
          <p:cNvPr id="5" name="Content Placeholder 2"/>
          <p:cNvSpPr>
            <a:spLocks noGrp="1"/>
          </p:cNvSpPr>
          <p:nvPr>
            <p:ph idx="1"/>
          </p:nvPr>
        </p:nvSpPr>
        <p:spPr>
          <a:xfrm>
            <a:off x="238538" y="1573341"/>
            <a:ext cx="11350487" cy="4913308"/>
          </a:xfrm>
        </p:spPr>
        <p:txBody>
          <a:bodyPr>
            <a:normAutofit fontScale="70000" lnSpcReduction="20000"/>
          </a:bodyPr>
          <a:lstStyle/>
          <a:p>
            <a:pPr marL="0" indent="0" algn="just">
              <a:spcAft>
                <a:spcPts val="800"/>
              </a:spcAft>
              <a:buNone/>
            </a:pPr>
            <a:r>
              <a:rPr lang="en-US" b="1" dirty="0"/>
              <a:t>You manage: </a:t>
            </a:r>
          </a:p>
          <a:p>
            <a:pPr marL="457200" indent="-457200" algn="just">
              <a:spcAft>
                <a:spcPts val="800"/>
              </a:spcAft>
            </a:pPr>
            <a:r>
              <a:rPr lang="en-US" dirty="0"/>
              <a:t>Application optimization</a:t>
            </a:r>
          </a:p>
          <a:p>
            <a:pPr marL="457200" indent="-457200" algn="just">
              <a:spcAft>
                <a:spcPts val="800"/>
              </a:spcAft>
            </a:pPr>
            <a:endParaRPr lang="en-US" dirty="0"/>
          </a:p>
          <a:p>
            <a:pPr marL="0" indent="0" algn="just">
              <a:spcAft>
                <a:spcPts val="800"/>
              </a:spcAft>
              <a:buNone/>
            </a:pPr>
            <a:r>
              <a:rPr lang="en-US" b="1" dirty="0"/>
              <a:t>AWS Manages:</a:t>
            </a:r>
          </a:p>
          <a:p>
            <a:pPr marL="457200" indent="-457200" algn="just">
              <a:spcAft>
                <a:spcPts val="800"/>
              </a:spcAft>
            </a:pPr>
            <a:r>
              <a:rPr lang="en-US" dirty="0"/>
              <a:t>OS installation and patches</a:t>
            </a:r>
          </a:p>
          <a:p>
            <a:pPr marL="457200" indent="-457200" algn="just">
              <a:spcAft>
                <a:spcPts val="800"/>
              </a:spcAft>
            </a:pPr>
            <a:r>
              <a:rPr lang="en-US" dirty="0"/>
              <a:t>Database software install and patches</a:t>
            </a:r>
          </a:p>
          <a:p>
            <a:pPr marL="457200" indent="-457200" algn="just">
              <a:spcAft>
                <a:spcPts val="800"/>
              </a:spcAft>
            </a:pPr>
            <a:r>
              <a:rPr lang="en-US" dirty="0"/>
              <a:t>Database backups</a:t>
            </a:r>
          </a:p>
          <a:p>
            <a:pPr marL="457200" indent="-457200" algn="just">
              <a:spcAft>
                <a:spcPts val="800"/>
              </a:spcAft>
            </a:pPr>
            <a:r>
              <a:rPr lang="en-US" dirty="0"/>
              <a:t>High availability</a:t>
            </a:r>
          </a:p>
          <a:p>
            <a:pPr marL="457200" indent="-457200" algn="just">
              <a:spcAft>
                <a:spcPts val="800"/>
              </a:spcAft>
            </a:pPr>
            <a:r>
              <a:rPr lang="en-US" dirty="0"/>
              <a:t>Scaling</a:t>
            </a:r>
          </a:p>
          <a:p>
            <a:pPr marL="457200" indent="-457200" algn="just">
              <a:spcAft>
                <a:spcPts val="800"/>
              </a:spcAft>
            </a:pPr>
            <a:r>
              <a:rPr lang="en-US" dirty="0"/>
              <a:t>Power and rack &amp; stack</a:t>
            </a:r>
          </a:p>
          <a:p>
            <a:pPr marL="457200" indent="-457200" algn="just">
              <a:spcAft>
                <a:spcPts val="800"/>
              </a:spcAft>
            </a:pPr>
            <a:r>
              <a:rPr lang="en-US" dirty="0"/>
              <a:t>Server maintenance</a:t>
            </a:r>
          </a:p>
        </p:txBody>
      </p:sp>
      <p:pic>
        <p:nvPicPr>
          <p:cNvPr id="8" name="Picture 7">
            <a:extLst>
              <a:ext uri="{FF2B5EF4-FFF2-40B4-BE49-F238E27FC236}">
                <a16:creationId xmlns:a16="http://schemas.microsoft.com/office/drawing/2014/main" id="{2391BA97-49E9-5744-B6E0-7B6AB372CADB}"/>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504183" y="2326923"/>
            <a:ext cx="2286000" cy="2286000"/>
          </a:xfrm>
          <a:prstGeom prst="rect">
            <a:avLst/>
          </a:prstGeom>
        </p:spPr>
      </p:pic>
      <p:sp>
        <p:nvSpPr>
          <p:cNvPr id="9" name="TextBox 8">
            <a:extLst>
              <a:ext uri="{FF2B5EF4-FFF2-40B4-BE49-F238E27FC236}">
                <a16:creationId xmlns:a16="http://schemas.microsoft.com/office/drawing/2014/main" id="{00849B53-48B3-3C40-ACB1-22E4ED6E7605}"/>
              </a:ext>
            </a:extLst>
          </p:cNvPr>
          <p:cNvSpPr txBox="1"/>
          <p:nvPr/>
        </p:nvSpPr>
        <p:spPr>
          <a:xfrm>
            <a:off x="7317854" y="4794794"/>
            <a:ext cx="4658659" cy="430887"/>
          </a:xfrm>
          <a:prstGeom prst="rect">
            <a:avLst/>
          </a:prstGeom>
          <a:noFill/>
        </p:spPr>
        <p:txBody>
          <a:bodyPr wrap="square" lIns="0" tIns="0" rIns="0" bIns="0" rtlCol="0" anchor="ctr">
            <a:spAutoFit/>
          </a:bodyPr>
          <a:lstStyle/>
          <a:p>
            <a:pPr algn="ctr"/>
            <a:r>
              <a:rPr lang="en-US" sz="2800" b="1" dirty="0">
                <a:latin typeface="Amazon Ember" panose="020B0603020204020204" pitchFamily="34" charset="0"/>
                <a:ea typeface="Amazon Ember" panose="020B0603020204020204" pitchFamily="34" charset="0"/>
                <a:cs typeface="Amazon Ember" panose="020B0603020204020204" pitchFamily="34" charset="0"/>
              </a:rPr>
              <a:t>Amazon RDS</a:t>
            </a:r>
            <a:endParaRPr lang="en-US" sz="6000" b="1" dirty="0">
              <a:latin typeface="Amazon Ember" panose="020B0603020204020204" pitchFamily="34" charset="0"/>
              <a:ea typeface="Amazon Ember" panose="020B0603020204020204" pitchFamily="34" charset="0"/>
              <a:cs typeface="Amazon Ember" panose="020B0603020204020204" pitchFamily="34" charset="0"/>
            </a:endParaRPr>
          </a:p>
        </p:txBody>
      </p:sp>
    </p:spTree>
    <p:custDataLst>
      <p:tags r:id="rId1"/>
    </p:custDataLst>
    <p:extLst>
      <p:ext uri="{BB962C8B-B14F-4D97-AF65-F5344CB8AC3E}">
        <p14:creationId xmlns:p14="http://schemas.microsoft.com/office/powerpoint/2010/main" val="41833238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Amazon RDS DB Instances</a:t>
            </a:r>
          </a:p>
        </p:txBody>
      </p:sp>
      <p:pic>
        <p:nvPicPr>
          <p:cNvPr id="6" name="Content Placeholder 5"/>
          <p:cNvPicPr>
            <a:picLocks noGrp="1" noChangeAspect="1"/>
          </p:cNvPicPr>
          <p:nvPr>
            <p:ph idx="13"/>
          </p:nvPr>
        </p:nvPicPr>
        <p:blipFill>
          <a:blip r:embed="rId4">
            <a:extLst>
              <a:ext uri="{28A0092B-C50C-407E-A947-70E740481C1C}">
                <a14:useLocalDpi xmlns:a14="http://schemas.microsoft.com/office/drawing/2010/main" val="0"/>
              </a:ext>
            </a:extLst>
          </a:blip>
          <a:stretch>
            <a:fillRect/>
          </a:stretch>
        </p:blipFill>
        <p:spPr>
          <a:xfrm>
            <a:off x="620677" y="1278225"/>
            <a:ext cx="11115261" cy="5217168"/>
          </a:xfrm>
        </p:spPr>
      </p:pic>
      <p:sp>
        <p:nvSpPr>
          <p:cNvPr id="13" name="Rectangle 12"/>
          <p:cNvSpPr/>
          <p:nvPr/>
        </p:nvSpPr>
        <p:spPr>
          <a:xfrm>
            <a:off x="3902251" y="2494623"/>
            <a:ext cx="3453589" cy="2756355"/>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p:cNvSpPr txBox="1"/>
          <p:nvPr/>
        </p:nvSpPr>
        <p:spPr>
          <a:xfrm>
            <a:off x="4168935" y="2385668"/>
            <a:ext cx="3584636" cy="3108543"/>
          </a:xfrm>
          <a:prstGeom prst="rect">
            <a:avLst/>
          </a:prstGeom>
          <a:noFill/>
        </p:spPr>
        <p:txBody>
          <a:bodyPr wrap="none" rtlCol="0">
            <a:spAutoFit/>
          </a:bodyPr>
          <a:lstStyle/>
          <a:p>
            <a:r>
              <a:rPr lang="en-US" sz="2800" b="1" dirty="0">
                <a:solidFill>
                  <a:srgbClr val="3475B3"/>
                </a:solidFill>
                <a:latin typeface="Amazon Ember" panose="02000000000000000000" pitchFamily="2" charset="0"/>
                <a:ea typeface="Amazon Ember" panose="02000000000000000000" pitchFamily="2" charset="0"/>
              </a:rPr>
              <a:t>DB Instance Class</a:t>
            </a:r>
          </a:p>
          <a:p>
            <a:pPr marL="285750" indent="-285750">
              <a:buClr>
                <a:srgbClr val="3475B3"/>
              </a:buClr>
              <a:buFont typeface="Arial" panose="020B0604020202020204" pitchFamily="34" charset="0"/>
              <a:buChar char="•"/>
            </a:pPr>
            <a:r>
              <a:rPr lang="en-US" sz="2000" dirty="0">
                <a:latin typeface="Amazon Ember" panose="02000000000000000000" pitchFamily="2" charset="0"/>
                <a:ea typeface="Amazon Ember" panose="02000000000000000000" pitchFamily="2" charset="0"/>
              </a:rPr>
              <a:t>CPU</a:t>
            </a:r>
          </a:p>
          <a:p>
            <a:pPr marL="285750" indent="-285750">
              <a:buClr>
                <a:srgbClr val="3475B3"/>
              </a:buClr>
              <a:buFont typeface="Arial" panose="020B0604020202020204" pitchFamily="34" charset="0"/>
              <a:buChar char="•"/>
            </a:pPr>
            <a:r>
              <a:rPr lang="en-US" sz="2000" dirty="0">
                <a:latin typeface="Amazon Ember" panose="02000000000000000000" pitchFamily="2" charset="0"/>
                <a:ea typeface="Amazon Ember" panose="02000000000000000000" pitchFamily="2" charset="0"/>
              </a:rPr>
              <a:t>Memory</a:t>
            </a:r>
          </a:p>
          <a:p>
            <a:pPr marL="285750" indent="-285750">
              <a:buClr>
                <a:srgbClr val="3475B3"/>
              </a:buClr>
              <a:buFont typeface="Arial" panose="020B0604020202020204" pitchFamily="34" charset="0"/>
              <a:buChar char="•"/>
            </a:pPr>
            <a:r>
              <a:rPr lang="en-US" sz="2000" dirty="0">
                <a:latin typeface="Amazon Ember" panose="02000000000000000000" pitchFamily="2" charset="0"/>
                <a:ea typeface="Amazon Ember" panose="02000000000000000000" pitchFamily="2" charset="0"/>
              </a:rPr>
              <a:t>Network Performance</a:t>
            </a:r>
          </a:p>
          <a:p>
            <a:pPr marL="285750" indent="-285750">
              <a:buFont typeface="Arial" panose="020B0604020202020204" pitchFamily="34" charset="0"/>
              <a:buChar char="•"/>
            </a:pPr>
            <a:endParaRPr lang="en-US" sz="2000" dirty="0">
              <a:latin typeface="Amazon Ember" panose="02000000000000000000" pitchFamily="2" charset="0"/>
              <a:ea typeface="Amazon Ember" panose="02000000000000000000" pitchFamily="2" charset="0"/>
            </a:endParaRPr>
          </a:p>
          <a:p>
            <a:r>
              <a:rPr lang="en-US" sz="2800" b="1" dirty="0">
                <a:solidFill>
                  <a:srgbClr val="3475B3"/>
                </a:solidFill>
                <a:latin typeface="Amazon Ember" panose="02000000000000000000" pitchFamily="2" charset="0"/>
                <a:ea typeface="Amazon Ember" panose="02000000000000000000" pitchFamily="2" charset="0"/>
              </a:rPr>
              <a:t>DB Instance Storage</a:t>
            </a:r>
          </a:p>
          <a:p>
            <a:pPr marL="285750" indent="-285750">
              <a:buClr>
                <a:srgbClr val="3475B3"/>
              </a:buClr>
              <a:buFont typeface="Arial" panose="020B0604020202020204" pitchFamily="34" charset="0"/>
              <a:buChar char="•"/>
            </a:pPr>
            <a:r>
              <a:rPr lang="en-US" sz="2000" dirty="0">
                <a:latin typeface="Amazon Ember" panose="02000000000000000000" pitchFamily="2" charset="0"/>
                <a:ea typeface="Amazon Ember" panose="02000000000000000000" pitchFamily="2" charset="0"/>
              </a:rPr>
              <a:t>Magnetic</a:t>
            </a:r>
          </a:p>
          <a:p>
            <a:pPr marL="285750" indent="-285750">
              <a:buClr>
                <a:srgbClr val="3475B3"/>
              </a:buClr>
              <a:buFont typeface="Arial" panose="020B0604020202020204" pitchFamily="34" charset="0"/>
              <a:buChar char="•"/>
            </a:pPr>
            <a:r>
              <a:rPr lang="en-US" sz="2000" dirty="0">
                <a:latin typeface="Amazon Ember" panose="02000000000000000000" pitchFamily="2" charset="0"/>
                <a:ea typeface="Amazon Ember" panose="02000000000000000000" pitchFamily="2" charset="0"/>
              </a:rPr>
              <a:t>General Purpose (SSD)</a:t>
            </a:r>
          </a:p>
          <a:p>
            <a:pPr marL="285750" indent="-285750">
              <a:buClr>
                <a:srgbClr val="3475B3"/>
              </a:buClr>
              <a:buFont typeface="Arial" panose="020B0604020202020204" pitchFamily="34" charset="0"/>
              <a:buChar char="•"/>
            </a:pPr>
            <a:r>
              <a:rPr lang="en-US" sz="2000" dirty="0">
                <a:latin typeface="Amazon Ember" panose="02000000000000000000" pitchFamily="2" charset="0"/>
                <a:ea typeface="Amazon Ember" panose="02000000000000000000" pitchFamily="2" charset="0"/>
              </a:rPr>
              <a:t>Provisioned IOPS</a:t>
            </a:r>
          </a:p>
        </p:txBody>
      </p:sp>
      <p:sp>
        <p:nvSpPr>
          <p:cNvPr id="16" name="Rectangle 15"/>
          <p:cNvSpPr/>
          <p:nvPr/>
        </p:nvSpPr>
        <p:spPr>
          <a:xfrm>
            <a:off x="238539" y="1677186"/>
            <a:ext cx="1176342" cy="618974"/>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p:cNvSpPr txBox="1"/>
          <p:nvPr/>
        </p:nvSpPr>
        <p:spPr>
          <a:xfrm>
            <a:off x="442429" y="1946620"/>
            <a:ext cx="968535" cy="584775"/>
          </a:xfrm>
          <a:prstGeom prst="rect">
            <a:avLst/>
          </a:prstGeom>
          <a:noFill/>
        </p:spPr>
        <p:txBody>
          <a:bodyPr wrap="none" rtlCol="0">
            <a:spAutoFit/>
          </a:bodyPr>
          <a:lstStyle/>
          <a:p>
            <a:pPr algn="r"/>
            <a:r>
              <a:rPr lang="en-US" sz="1600" b="1" dirty="0">
                <a:latin typeface="Amazon Ember" panose="02000000000000000000" pitchFamily="2" charset="0"/>
                <a:ea typeface="Amazon Ember" panose="02000000000000000000" pitchFamily="2" charset="0"/>
              </a:rPr>
              <a:t>Amazon</a:t>
            </a:r>
            <a:br>
              <a:rPr lang="en-US" sz="1600" b="1" dirty="0">
                <a:latin typeface="Amazon Ember" panose="02000000000000000000" pitchFamily="2" charset="0"/>
                <a:ea typeface="Amazon Ember" panose="02000000000000000000" pitchFamily="2" charset="0"/>
              </a:rPr>
            </a:br>
            <a:r>
              <a:rPr lang="en-US" sz="1600" b="1" dirty="0">
                <a:latin typeface="Amazon Ember" panose="02000000000000000000" pitchFamily="2" charset="0"/>
                <a:ea typeface="Amazon Ember" panose="02000000000000000000" pitchFamily="2" charset="0"/>
              </a:rPr>
              <a:t>RDS</a:t>
            </a:r>
          </a:p>
        </p:txBody>
      </p:sp>
      <p:sp>
        <p:nvSpPr>
          <p:cNvPr id="19" name="Rectangle 18"/>
          <p:cNvSpPr/>
          <p:nvPr/>
        </p:nvSpPr>
        <p:spPr>
          <a:xfrm>
            <a:off x="2600960" y="4658950"/>
            <a:ext cx="886978" cy="746170"/>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p:cNvSpPr txBox="1"/>
          <p:nvPr/>
        </p:nvSpPr>
        <p:spPr>
          <a:xfrm>
            <a:off x="2423087" y="4588792"/>
            <a:ext cx="987771" cy="830997"/>
          </a:xfrm>
          <a:prstGeom prst="rect">
            <a:avLst/>
          </a:prstGeom>
          <a:noFill/>
        </p:spPr>
        <p:txBody>
          <a:bodyPr wrap="none" rtlCol="0">
            <a:spAutoFit/>
          </a:bodyPr>
          <a:lstStyle/>
          <a:p>
            <a:pPr algn="ctr"/>
            <a:r>
              <a:rPr lang="en-US" sz="1600" b="1" dirty="0">
                <a:latin typeface="Amazon Ember" panose="02000000000000000000" pitchFamily="2" charset="0"/>
                <a:ea typeface="Amazon Ember" panose="02000000000000000000" pitchFamily="2" charset="0"/>
              </a:rPr>
              <a:t>RDS DB</a:t>
            </a:r>
            <a:br>
              <a:rPr lang="en-US" sz="1600" b="1" dirty="0">
                <a:latin typeface="Amazon Ember" panose="02000000000000000000" pitchFamily="2" charset="0"/>
                <a:ea typeface="Amazon Ember" panose="02000000000000000000" pitchFamily="2" charset="0"/>
              </a:rPr>
            </a:br>
            <a:r>
              <a:rPr lang="en-US" sz="1600" b="1" dirty="0">
                <a:latin typeface="Amazon Ember" panose="02000000000000000000" pitchFamily="2" charset="0"/>
                <a:ea typeface="Amazon Ember" panose="02000000000000000000" pitchFamily="2" charset="0"/>
              </a:rPr>
              <a:t>master</a:t>
            </a:r>
          </a:p>
          <a:p>
            <a:pPr algn="ctr"/>
            <a:r>
              <a:rPr lang="en-US" sz="1600" b="1" dirty="0">
                <a:latin typeface="Amazon Ember" panose="02000000000000000000" pitchFamily="2" charset="0"/>
                <a:ea typeface="Amazon Ember" panose="02000000000000000000" pitchFamily="2" charset="0"/>
              </a:rPr>
              <a:t>instance</a:t>
            </a:r>
          </a:p>
        </p:txBody>
      </p:sp>
      <p:sp>
        <p:nvSpPr>
          <p:cNvPr id="21" name="Rectangle 20"/>
          <p:cNvSpPr/>
          <p:nvPr/>
        </p:nvSpPr>
        <p:spPr>
          <a:xfrm>
            <a:off x="9754411" y="6199649"/>
            <a:ext cx="1422471" cy="413730"/>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p:cNvSpPr txBox="1"/>
          <p:nvPr/>
        </p:nvSpPr>
        <p:spPr>
          <a:xfrm>
            <a:off x="9645302" y="6238119"/>
            <a:ext cx="1268296" cy="338554"/>
          </a:xfrm>
          <a:prstGeom prst="rect">
            <a:avLst/>
          </a:prstGeom>
          <a:noFill/>
        </p:spPr>
        <p:txBody>
          <a:bodyPr wrap="none" rtlCol="0">
            <a:spAutoFit/>
          </a:bodyPr>
          <a:lstStyle/>
          <a:p>
            <a:pPr algn="ctr"/>
            <a:r>
              <a:rPr lang="en-US" sz="1600" b="1" dirty="0">
                <a:latin typeface="Amazon Ember" panose="02000000000000000000" pitchFamily="2" charset="0"/>
                <a:ea typeface="Amazon Ember" panose="02000000000000000000" pitchFamily="2" charset="0"/>
              </a:rPr>
              <a:t>DB Engines</a:t>
            </a:r>
          </a:p>
        </p:txBody>
      </p:sp>
      <p:sp>
        <p:nvSpPr>
          <p:cNvPr id="23" name="TextBox 22"/>
          <p:cNvSpPr txBox="1"/>
          <p:nvPr/>
        </p:nvSpPr>
        <p:spPr>
          <a:xfrm>
            <a:off x="2475739" y="3401428"/>
            <a:ext cx="1012199" cy="929637"/>
          </a:xfrm>
          <a:prstGeom prst="rect">
            <a:avLst/>
          </a:prstGeom>
          <a:solidFill>
            <a:srgbClr val="3475B3"/>
          </a:solidFill>
        </p:spPr>
        <p:txBody>
          <a:bodyPr wrap="none" lIns="0" tIns="0" rIns="0" bIns="0" rtlCol="0" anchor="t" anchorCtr="1">
            <a:noAutofit/>
          </a:bodyPr>
          <a:lstStyle/>
          <a:p>
            <a:r>
              <a:rPr lang="en-US" sz="6600" b="1" dirty="0">
                <a:solidFill>
                  <a:schemeClr val="bg1"/>
                </a:solidFill>
                <a:latin typeface="Amazon Ember" panose="02000000000000000000" pitchFamily="2" charset="0"/>
                <a:ea typeface="Amazon Ember" panose="02000000000000000000" pitchFamily="2" charset="0"/>
              </a:rPr>
              <a:t>M</a:t>
            </a:r>
          </a:p>
        </p:txBody>
      </p:sp>
      <p:pic>
        <p:nvPicPr>
          <p:cNvPr id="4" name="Picture 3">
            <a:extLst>
              <a:ext uri="{FF2B5EF4-FFF2-40B4-BE49-F238E27FC236}">
                <a16:creationId xmlns:a16="http://schemas.microsoft.com/office/drawing/2014/main" id="{789E41B6-E002-0147-9147-71951695ECFB}"/>
              </a:ext>
            </a:extLst>
          </p:cNvPr>
          <p:cNvPicPr>
            <a:picLocks noChangeAspect="1"/>
          </p:cNvPicPr>
          <p:nvPr/>
        </p:nvPicPr>
        <p:blipFill>
          <a:blip r:embed="rId5"/>
          <a:stretch>
            <a:fillRect/>
          </a:stretch>
        </p:blipFill>
        <p:spPr>
          <a:xfrm>
            <a:off x="9091040" y="1345632"/>
            <a:ext cx="2514208" cy="4863550"/>
          </a:xfrm>
          <a:prstGeom prst="rect">
            <a:avLst/>
          </a:prstGeom>
        </p:spPr>
      </p:pic>
      <p:sp>
        <p:nvSpPr>
          <p:cNvPr id="5" name="Rounded Rectangle 4">
            <a:extLst>
              <a:ext uri="{FF2B5EF4-FFF2-40B4-BE49-F238E27FC236}">
                <a16:creationId xmlns:a16="http://schemas.microsoft.com/office/drawing/2014/main" id="{D29E99A0-59A4-DD43-B628-6B4BE02FD510}"/>
              </a:ext>
            </a:extLst>
          </p:cNvPr>
          <p:cNvSpPr/>
          <p:nvPr/>
        </p:nvSpPr>
        <p:spPr>
          <a:xfrm>
            <a:off x="1623656" y="2162147"/>
            <a:ext cx="6729484" cy="3813981"/>
          </a:xfrm>
          <a:prstGeom prst="round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pic>
        <p:nvPicPr>
          <p:cNvPr id="18" name="Picture 17">
            <a:extLst>
              <a:ext uri="{FF2B5EF4-FFF2-40B4-BE49-F238E27FC236}">
                <a16:creationId xmlns:a16="http://schemas.microsoft.com/office/drawing/2014/main" id="{07C839EA-353B-374D-9406-13391E16AA5B}"/>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326816" y="1808891"/>
            <a:ext cx="923649" cy="923649"/>
          </a:xfrm>
          <a:prstGeom prst="rect">
            <a:avLst/>
          </a:prstGeom>
        </p:spPr>
      </p:pic>
    </p:spTree>
    <p:custDataLst>
      <p:tags r:id="rId1"/>
    </p:custDataLst>
    <p:extLst>
      <p:ext uri="{BB962C8B-B14F-4D97-AF65-F5344CB8AC3E}">
        <p14:creationId xmlns:p14="http://schemas.microsoft.com/office/powerpoint/2010/main" val="32359950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3900" dirty="0"/>
              <a:t>Amazon RDS In a Virtual Private Cloud</a:t>
            </a:r>
          </a:p>
        </p:txBody>
      </p:sp>
      <p:pic>
        <p:nvPicPr>
          <p:cNvPr id="4" name="Content Placeholder 3"/>
          <p:cNvPicPr>
            <a:picLocks noGrp="1" noChangeAspect="1"/>
          </p:cNvPicPr>
          <p:nvPr>
            <p:ph idx="13"/>
          </p:nvPr>
        </p:nvPicPr>
        <p:blipFill>
          <a:blip r:embed="rId4">
            <a:extLst>
              <a:ext uri="{28A0092B-C50C-407E-A947-70E740481C1C}">
                <a14:useLocalDpi xmlns:a14="http://schemas.microsoft.com/office/drawing/2010/main" val="0"/>
              </a:ext>
            </a:extLst>
          </a:blip>
          <a:stretch>
            <a:fillRect/>
          </a:stretch>
        </p:blipFill>
        <p:spPr>
          <a:xfrm>
            <a:off x="1189158" y="1300910"/>
            <a:ext cx="9214022" cy="5210250"/>
          </a:xfrm>
        </p:spPr>
      </p:pic>
      <p:pic>
        <p:nvPicPr>
          <p:cNvPr id="25" name="Content Placeholder 3">
            <a:extLst>
              <a:ext uri="{FF2B5EF4-FFF2-40B4-BE49-F238E27FC236}">
                <a16:creationId xmlns:a16="http://schemas.microsoft.com/office/drawing/2014/main" id="{EDB6F895-FF86-A54E-8A9A-DFDF8400D4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88989" y="1250110"/>
            <a:ext cx="9214022" cy="5210250"/>
          </a:xfrm>
          <a:prstGeom prst="rect">
            <a:avLst/>
          </a:prstGeom>
        </p:spPr>
      </p:pic>
      <p:pic>
        <p:nvPicPr>
          <p:cNvPr id="37" name="Picture 36">
            <a:extLst>
              <a:ext uri="{FF2B5EF4-FFF2-40B4-BE49-F238E27FC236}">
                <a16:creationId xmlns:a16="http://schemas.microsoft.com/office/drawing/2014/main" id="{B3B28128-7E40-AC49-9345-2D4F1C2C7CC8}"/>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1353800" y="5987103"/>
            <a:ext cx="923649" cy="923649"/>
          </a:xfrm>
          <a:prstGeom prst="rect">
            <a:avLst/>
          </a:prstGeom>
        </p:spPr>
      </p:pic>
    </p:spTree>
    <p:custDataLst>
      <p:tags r:id="rId1"/>
    </p:custDataLst>
    <p:extLst>
      <p:ext uri="{BB962C8B-B14F-4D97-AF65-F5344CB8AC3E}">
        <p14:creationId xmlns:p14="http://schemas.microsoft.com/office/powerpoint/2010/main" val="21164036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38539" y="223771"/>
            <a:ext cx="9044609" cy="779463"/>
          </a:xfrm>
        </p:spPr>
        <p:txBody>
          <a:bodyPr>
            <a:normAutofit fontScale="90000"/>
          </a:bodyPr>
          <a:lstStyle/>
          <a:p>
            <a:r>
              <a:rPr lang="fr-FR" dirty="0"/>
              <a:t>Haute disponibilité avec plusieurs zones de disponibilité</a:t>
            </a:r>
            <a:endParaRPr lang="en-US" dirty="0"/>
          </a:p>
        </p:txBody>
      </p:sp>
      <p:pic>
        <p:nvPicPr>
          <p:cNvPr id="5" name="Content Placeholder 4"/>
          <p:cNvPicPr>
            <a:picLocks noGrp="1" noChangeAspect="1"/>
          </p:cNvPicPr>
          <p:nvPr>
            <p:ph idx="13"/>
          </p:nvPr>
        </p:nvPicPr>
        <p:blipFill>
          <a:blip r:embed="rId4">
            <a:extLst>
              <a:ext uri="{28A0092B-C50C-407E-A947-70E740481C1C}">
                <a14:useLocalDpi xmlns:a14="http://schemas.microsoft.com/office/drawing/2010/main" val="0"/>
              </a:ext>
            </a:extLst>
          </a:blip>
          <a:stretch>
            <a:fillRect/>
          </a:stretch>
        </p:blipFill>
        <p:spPr>
          <a:xfrm>
            <a:off x="1696720" y="1458458"/>
            <a:ext cx="8488046" cy="5084232"/>
          </a:xfrm>
        </p:spPr>
      </p:pic>
      <p:pic>
        <p:nvPicPr>
          <p:cNvPr id="29" name="Content Placeholder 4">
            <a:extLst>
              <a:ext uri="{FF2B5EF4-FFF2-40B4-BE49-F238E27FC236}">
                <a16:creationId xmlns:a16="http://schemas.microsoft.com/office/drawing/2014/main" id="{479F9B21-7EAA-954C-8CFE-A35DED0B80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49120" y="1245098"/>
            <a:ext cx="8488046" cy="5084232"/>
          </a:xfrm>
          <a:prstGeom prst="rect">
            <a:avLst/>
          </a:prstGeom>
        </p:spPr>
      </p:pic>
      <p:pic>
        <p:nvPicPr>
          <p:cNvPr id="31" name="Picture 30">
            <a:extLst>
              <a:ext uri="{FF2B5EF4-FFF2-40B4-BE49-F238E27FC236}">
                <a16:creationId xmlns:a16="http://schemas.microsoft.com/office/drawing/2014/main" id="{D22F736C-5C32-0E46-A5FD-7FBE46088953}"/>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1353800" y="5966783"/>
            <a:ext cx="923649" cy="923649"/>
          </a:xfrm>
          <a:prstGeom prst="rect">
            <a:avLst/>
          </a:prstGeom>
        </p:spPr>
      </p:pic>
    </p:spTree>
    <p:custDataLst>
      <p:tags r:id="rId1"/>
    </p:custDataLst>
    <p:extLst>
      <p:ext uri="{BB962C8B-B14F-4D97-AF65-F5344CB8AC3E}">
        <p14:creationId xmlns:p14="http://schemas.microsoft.com/office/powerpoint/2010/main" val="31999520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38539" y="263527"/>
            <a:ext cx="8782446" cy="779463"/>
          </a:xfrm>
        </p:spPr>
        <p:txBody>
          <a:bodyPr>
            <a:normAutofit fontScale="90000"/>
          </a:bodyPr>
          <a:lstStyle/>
          <a:p>
            <a:r>
              <a:rPr lang="fr-FR" dirty="0"/>
              <a:t>Haute disponibilité avec plusieurs zones de disponibilité</a:t>
            </a:r>
            <a:endParaRPr lang="en-US" dirty="0"/>
          </a:p>
        </p:txBody>
      </p:sp>
      <p:pic>
        <p:nvPicPr>
          <p:cNvPr id="4" name="Picture 3"/>
          <p:cNvPicPr>
            <a:picLocks noChangeAspect="1"/>
          </p:cNvPicPr>
          <p:nvPr/>
        </p:nvPicPr>
        <p:blipFill>
          <a:blip r:embed="rId4"/>
          <a:stretch>
            <a:fillRect/>
          </a:stretch>
        </p:blipFill>
        <p:spPr>
          <a:xfrm>
            <a:off x="2106939" y="1320323"/>
            <a:ext cx="7947059" cy="5084064"/>
          </a:xfrm>
          <a:prstGeom prst="rect">
            <a:avLst/>
          </a:prstGeom>
        </p:spPr>
      </p:pic>
      <p:sp>
        <p:nvSpPr>
          <p:cNvPr id="6" name="Rectangle 5"/>
          <p:cNvSpPr/>
          <p:nvPr/>
        </p:nvSpPr>
        <p:spPr>
          <a:xfrm>
            <a:off x="3181084" y="2221984"/>
            <a:ext cx="1163637" cy="161925"/>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3064999" y="2157524"/>
            <a:ext cx="1282723" cy="307777"/>
          </a:xfrm>
          <a:prstGeom prst="rect">
            <a:avLst/>
          </a:prstGeom>
          <a:noFill/>
        </p:spPr>
        <p:txBody>
          <a:bodyPr wrap="none" rtlCol="0">
            <a:spAutoFit/>
          </a:bodyPr>
          <a:lstStyle/>
          <a:p>
            <a:r>
              <a:rPr lang="en-US" sz="1400" dirty="0">
                <a:latin typeface="Amazon Ember" panose="02000000000000000000" pitchFamily="2" charset="0"/>
                <a:ea typeface="Amazon Ember" panose="02000000000000000000" pitchFamily="2" charset="0"/>
              </a:rPr>
              <a:t>Public subnet</a:t>
            </a:r>
          </a:p>
        </p:txBody>
      </p:sp>
      <p:sp>
        <p:nvSpPr>
          <p:cNvPr id="17" name="Rectangle 16"/>
          <p:cNvSpPr/>
          <p:nvPr/>
        </p:nvSpPr>
        <p:spPr>
          <a:xfrm>
            <a:off x="2855029" y="2845807"/>
            <a:ext cx="1131209" cy="700814"/>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18" name="TextBox 17"/>
          <p:cNvSpPr txBox="1"/>
          <p:nvPr/>
        </p:nvSpPr>
        <p:spPr>
          <a:xfrm>
            <a:off x="2877881" y="2745378"/>
            <a:ext cx="1166168" cy="738664"/>
          </a:xfrm>
          <a:prstGeom prst="rect">
            <a:avLst/>
          </a:prstGeom>
          <a:noFill/>
        </p:spPr>
        <p:txBody>
          <a:bodyPr wrap="square" rtlCol="0">
            <a:spAutoFit/>
          </a:bodyPr>
          <a:lstStyle/>
          <a:p>
            <a:pPr algn="r"/>
            <a:r>
              <a:rPr lang="en-US" sz="1400" b="1" dirty="0">
                <a:latin typeface="Amazon Ember" panose="02000000000000000000" pitchFamily="2" charset="0"/>
                <a:ea typeface="Amazon Ember" panose="02000000000000000000" pitchFamily="2" charset="0"/>
              </a:rPr>
              <a:t>Amazon</a:t>
            </a:r>
            <a:br>
              <a:rPr lang="en-US" sz="1400" b="1" dirty="0">
                <a:latin typeface="Amazon Ember" panose="02000000000000000000" pitchFamily="2" charset="0"/>
                <a:ea typeface="Amazon Ember" panose="02000000000000000000" pitchFamily="2" charset="0"/>
              </a:rPr>
            </a:br>
            <a:r>
              <a:rPr lang="en-US" sz="1400" b="1" dirty="0">
                <a:latin typeface="Amazon Ember" panose="02000000000000000000" pitchFamily="2" charset="0"/>
                <a:ea typeface="Amazon Ember" panose="02000000000000000000" pitchFamily="2" charset="0"/>
              </a:rPr>
              <a:t>EC2</a:t>
            </a:r>
          </a:p>
          <a:p>
            <a:pPr algn="r"/>
            <a:r>
              <a:rPr lang="en-US" sz="1400" b="1" dirty="0">
                <a:latin typeface="Amazon Ember" panose="02000000000000000000" pitchFamily="2" charset="0"/>
                <a:ea typeface="Amazon Ember" panose="02000000000000000000" pitchFamily="2" charset="0"/>
              </a:rPr>
              <a:t>instance</a:t>
            </a:r>
          </a:p>
        </p:txBody>
      </p:sp>
      <p:sp>
        <p:nvSpPr>
          <p:cNvPr id="19" name="Rectangle 18"/>
          <p:cNvSpPr/>
          <p:nvPr/>
        </p:nvSpPr>
        <p:spPr>
          <a:xfrm>
            <a:off x="2855029" y="4760533"/>
            <a:ext cx="1157076" cy="490580"/>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p:cNvSpPr txBox="1"/>
          <p:nvPr/>
        </p:nvSpPr>
        <p:spPr>
          <a:xfrm>
            <a:off x="2609613" y="4594002"/>
            <a:ext cx="1434436" cy="738664"/>
          </a:xfrm>
          <a:prstGeom prst="rect">
            <a:avLst/>
          </a:prstGeom>
          <a:noFill/>
        </p:spPr>
        <p:txBody>
          <a:bodyPr wrap="square" rtlCol="0">
            <a:spAutoFit/>
          </a:bodyPr>
          <a:lstStyle/>
          <a:p>
            <a:pPr algn="r"/>
            <a:r>
              <a:rPr lang="en-US" sz="1400" b="1" dirty="0">
                <a:latin typeface="Amazon Ember" panose="02000000000000000000" pitchFamily="2" charset="0"/>
                <a:ea typeface="Amazon Ember" panose="02000000000000000000" pitchFamily="2" charset="0"/>
              </a:rPr>
              <a:t>RDS DB</a:t>
            </a:r>
            <a:br>
              <a:rPr lang="en-US" sz="1400" b="1" dirty="0">
                <a:latin typeface="Amazon Ember" panose="02000000000000000000" pitchFamily="2" charset="0"/>
                <a:ea typeface="Amazon Ember" panose="02000000000000000000" pitchFamily="2" charset="0"/>
              </a:rPr>
            </a:br>
            <a:endParaRPr lang="en-US" sz="1400" b="1" dirty="0">
              <a:latin typeface="Amazon Ember" panose="02000000000000000000" pitchFamily="2" charset="0"/>
              <a:ea typeface="Amazon Ember" panose="02000000000000000000" pitchFamily="2" charset="0"/>
            </a:endParaRPr>
          </a:p>
          <a:p>
            <a:pPr algn="r"/>
            <a:r>
              <a:rPr lang="en-US" sz="1400" b="1" dirty="0">
                <a:latin typeface="Amazon Ember" panose="02000000000000000000" pitchFamily="2" charset="0"/>
                <a:ea typeface="Amazon Ember" panose="02000000000000000000" pitchFamily="2" charset="0"/>
              </a:rPr>
              <a:t>instance</a:t>
            </a:r>
          </a:p>
        </p:txBody>
      </p:sp>
      <p:sp>
        <p:nvSpPr>
          <p:cNvPr id="26" name="TextBox 25"/>
          <p:cNvSpPr txBox="1"/>
          <p:nvPr/>
        </p:nvSpPr>
        <p:spPr>
          <a:xfrm>
            <a:off x="2933722" y="1564186"/>
            <a:ext cx="381153" cy="268044"/>
          </a:xfrm>
          <a:prstGeom prst="rect">
            <a:avLst/>
          </a:prstGeom>
          <a:solidFill>
            <a:srgbClr val="ED7C37"/>
          </a:solidFill>
        </p:spPr>
        <p:txBody>
          <a:bodyPr wrap="none" lIns="0" tIns="0" rIns="0" bIns="0" rtlCol="0" anchor="t" anchorCtr="1">
            <a:noAutofit/>
          </a:bodyPr>
          <a:lstStyle/>
          <a:p>
            <a:r>
              <a:rPr lang="en-US" dirty="0">
                <a:solidFill>
                  <a:schemeClr val="bg1"/>
                </a:solidFill>
                <a:latin typeface="Amazon Ember" panose="02000000000000000000" pitchFamily="2" charset="0"/>
                <a:ea typeface="Amazon Ember" panose="02000000000000000000" pitchFamily="2" charset="0"/>
              </a:rPr>
              <a:t>VPC</a:t>
            </a:r>
          </a:p>
        </p:txBody>
      </p:sp>
      <p:sp>
        <p:nvSpPr>
          <p:cNvPr id="27" name="TextBox 26"/>
          <p:cNvSpPr txBox="1"/>
          <p:nvPr/>
        </p:nvSpPr>
        <p:spPr>
          <a:xfrm>
            <a:off x="4241822" y="2968405"/>
            <a:ext cx="459663" cy="345638"/>
          </a:xfrm>
          <a:prstGeom prst="rect">
            <a:avLst/>
          </a:prstGeom>
          <a:solidFill>
            <a:srgbClr val="ED7C37"/>
          </a:solidFill>
        </p:spPr>
        <p:txBody>
          <a:bodyPr wrap="none" lIns="0" tIns="0" rIns="0" bIns="0" rtlCol="0" anchor="t" anchorCtr="1">
            <a:noAutofit/>
          </a:bodyPr>
          <a:lstStyle/>
          <a:p>
            <a:r>
              <a:rPr lang="en-US" b="1" dirty="0">
                <a:latin typeface="Amazon Ember" panose="02000000000000000000" pitchFamily="2" charset="0"/>
                <a:ea typeface="Amazon Ember" panose="02000000000000000000" pitchFamily="2" charset="0"/>
              </a:rPr>
              <a:t>App</a:t>
            </a:r>
          </a:p>
        </p:txBody>
      </p:sp>
      <p:sp>
        <p:nvSpPr>
          <p:cNvPr id="28" name="Rectangle 27"/>
          <p:cNvSpPr/>
          <p:nvPr/>
        </p:nvSpPr>
        <p:spPr>
          <a:xfrm>
            <a:off x="8190403" y="4565125"/>
            <a:ext cx="830582" cy="810029"/>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extBox 28"/>
          <p:cNvSpPr txBox="1"/>
          <p:nvPr/>
        </p:nvSpPr>
        <p:spPr>
          <a:xfrm>
            <a:off x="8039016" y="4594002"/>
            <a:ext cx="1434436" cy="738664"/>
          </a:xfrm>
          <a:prstGeom prst="rect">
            <a:avLst/>
          </a:prstGeom>
          <a:noFill/>
        </p:spPr>
        <p:txBody>
          <a:bodyPr wrap="square" rtlCol="0">
            <a:spAutoFit/>
          </a:bodyPr>
          <a:lstStyle/>
          <a:p>
            <a:r>
              <a:rPr lang="en-US" sz="1400" b="1" dirty="0">
                <a:latin typeface="Amazon Ember" panose="02000000000000000000" pitchFamily="2" charset="0"/>
                <a:ea typeface="Amazon Ember" panose="02000000000000000000" pitchFamily="2" charset="0"/>
              </a:rPr>
              <a:t>RDS DB</a:t>
            </a:r>
          </a:p>
          <a:p>
            <a:r>
              <a:rPr lang="en-US" sz="1400" b="1" dirty="0">
                <a:latin typeface="Amazon Ember" panose="02000000000000000000" pitchFamily="2" charset="0"/>
                <a:ea typeface="Amazon Ember" panose="02000000000000000000" pitchFamily="2" charset="0"/>
              </a:rPr>
              <a:t>standby</a:t>
            </a:r>
          </a:p>
          <a:p>
            <a:r>
              <a:rPr lang="en-US" sz="1400" b="1" dirty="0">
                <a:latin typeface="Amazon Ember" panose="02000000000000000000" pitchFamily="2" charset="0"/>
                <a:ea typeface="Amazon Ember" panose="02000000000000000000" pitchFamily="2" charset="0"/>
              </a:rPr>
              <a:t>instance</a:t>
            </a:r>
          </a:p>
        </p:txBody>
      </p:sp>
      <p:sp>
        <p:nvSpPr>
          <p:cNvPr id="30" name="Rectangle 29"/>
          <p:cNvSpPr/>
          <p:nvPr/>
        </p:nvSpPr>
        <p:spPr>
          <a:xfrm>
            <a:off x="3159566" y="3967701"/>
            <a:ext cx="1273349" cy="145682"/>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p:cNvSpPr txBox="1"/>
          <p:nvPr/>
        </p:nvSpPr>
        <p:spPr>
          <a:xfrm>
            <a:off x="3044358" y="3905121"/>
            <a:ext cx="1356462" cy="307777"/>
          </a:xfrm>
          <a:prstGeom prst="rect">
            <a:avLst/>
          </a:prstGeom>
          <a:noFill/>
        </p:spPr>
        <p:txBody>
          <a:bodyPr wrap="square" rtlCol="0">
            <a:spAutoFit/>
          </a:bodyPr>
          <a:lstStyle/>
          <a:p>
            <a:r>
              <a:rPr lang="en-US" sz="1400" dirty="0">
                <a:latin typeface="Amazon Ember" panose="02000000000000000000" pitchFamily="2" charset="0"/>
                <a:ea typeface="Amazon Ember" panose="02000000000000000000" pitchFamily="2" charset="0"/>
              </a:rPr>
              <a:t>Private subnet</a:t>
            </a:r>
          </a:p>
        </p:txBody>
      </p:sp>
      <p:sp>
        <p:nvSpPr>
          <p:cNvPr id="32" name="Rectangle 31"/>
          <p:cNvSpPr/>
          <p:nvPr/>
        </p:nvSpPr>
        <p:spPr>
          <a:xfrm>
            <a:off x="7369351" y="3967700"/>
            <a:ext cx="1306340" cy="148943"/>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extBox 32"/>
          <p:cNvSpPr txBox="1"/>
          <p:nvPr/>
        </p:nvSpPr>
        <p:spPr>
          <a:xfrm>
            <a:off x="7287133" y="3905121"/>
            <a:ext cx="1356462" cy="307777"/>
          </a:xfrm>
          <a:prstGeom prst="rect">
            <a:avLst/>
          </a:prstGeom>
          <a:noFill/>
        </p:spPr>
        <p:txBody>
          <a:bodyPr wrap="square" rtlCol="0">
            <a:spAutoFit/>
          </a:bodyPr>
          <a:lstStyle/>
          <a:p>
            <a:r>
              <a:rPr lang="en-US" sz="1400" dirty="0">
                <a:latin typeface="Amazon Ember" panose="02000000000000000000" pitchFamily="2" charset="0"/>
                <a:ea typeface="Amazon Ember" panose="02000000000000000000" pitchFamily="2" charset="0"/>
              </a:rPr>
              <a:t>Private subnet</a:t>
            </a:r>
          </a:p>
        </p:txBody>
      </p:sp>
      <p:sp>
        <p:nvSpPr>
          <p:cNvPr id="34" name="TextBox 33"/>
          <p:cNvSpPr txBox="1"/>
          <p:nvPr/>
        </p:nvSpPr>
        <p:spPr>
          <a:xfrm>
            <a:off x="4131144" y="4697668"/>
            <a:ext cx="641484" cy="634998"/>
          </a:xfrm>
          <a:prstGeom prst="rect">
            <a:avLst/>
          </a:prstGeom>
          <a:solidFill>
            <a:srgbClr val="3475B3"/>
          </a:solidFill>
        </p:spPr>
        <p:txBody>
          <a:bodyPr wrap="none" lIns="0" tIns="0" rIns="0" bIns="0" rtlCol="0" anchor="t" anchorCtr="1">
            <a:noAutofit/>
          </a:bodyPr>
          <a:lstStyle/>
          <a:p>
            <a:r>
              <a:rPr lang="en-US" sz="4800" b="1" dirty="0">
                <a:solidFill>
                  <a:schemeClr val="bg1"/>
                </a:solidFill>
                <a:latin typeface="Amazon Ember" panose="02000000000000000000" pitchFamily="2" charset="0"/>
                <a:ea typeface="Amazon Ember" panose="02000000000000000000" pitchFamily="2" charset="0"/>
              </a:rPr>
              <a:t>M</a:t>
            </a:r>
          </a:p>
        </p:txBody>
      </p:sp>
      <p:sp>
        <p:nvSpPr>
          <p:cNvPr id="37" name="TextBox 36"/>
          <p:cNvSpPr txBox="1"/>
          <p:nvPr/>
        </p:nvSpPr>
        <p:spPr>
          <a:xfrm>
            <a:off x="7352932" y="4697668"/>
            <a:ext cx="641484" cy="634998"/>
          </a:xfrm>
          <a:prstGeom prst="rect">
            <a:avLst/>
          </a:prstGeom>
          <a:solidFill>
            <a:srgbClr val="3475B3"/>
          </a:solidFill>
        </p:spPr>
        <p:txBody>
          <a:bodyPr wrap="none" lIns="0" tIns="0" rIns="0" bIns="0" rtlCol="0" anchor="t" anchorCtr="1">
            <a:noAutofit/>
          </a:bodyPr>
          <a:lstStyle/>
          <a:p>
            <a:r>
              <a:rPr lang="en-US" sz="4800" b="1" dirty="0">
                <a:solidFill>
                  <a:schemeClr val="bg1"/>
                </a:solidFill>
                <a:latin typeface="Amazon Ember" panose="02000000000000000000" pitchFamily="2" charset="0"/>
                <a:ea typeface="Amazon Ember" panose="02000000000000000000" pitchFamily="2" charset="0"/>
              </a:rPr>
              <a:t>S</a:t>
            </a:r>
          </a:p>
        </p:txBody>
      </p:sp>
      <p:sp>
        <p:nvSpPr>
          <p:cNvPr id="38" name="Rectangle 37"/>
          <p:cNvSpPr/>
          <p:nvPr/>
        </p:nvSpPr>
        <p:spPr>
          <a:xfrm>
            <a:off x="3123554" y="5903628"/>
            <a:ext cx="1872548" cy="271276"/>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extBox 38"/>
          <p:cNvSpPr txBox="1"/>
          <p:nvPr/>
        </p:nvSpPr>
        <p:spPr>
          <a:xfrm>
            <a:off x="2842178" y="5842645"/>
            <a:ext cx="2166978" cy="307777"/>
          </a:xfrm>
          <a:prstGeom prst="rect">
            <a:avLst/>
          </a:prstGeom>
          <a:noFill/>
        </p:spPr>
        <p:txBody>
          <a:bodyPr wrap="square" rtlCol="0">
            <a:spAutoFit/>
          </a:bodyPr>
          <a:lstStyle/>
          <a:p>
            <a:pPr algn="ctr"/>
            <a:r>
              <a:rPr lang="en-US" sz="1400" b="1" dirty="0">
                <a:solidFill>
                  <a:srgbClr val="D3B076"/>
                </a:solidFill>
                <a:latin typeface="Amazon Ember" panose="02000000000000000000" pitchFamily="2" charset="0"/>
                <a:ea typeface="Amazon Ember" panose="02000000000000000000" pitchFamily="2" charset="0"/>
              </a:rPr>
              <a:t>Availability Zone 1</a:t>
            </a:r>
          </a:p>
        </p:txBody>
      </p:sp>
      <p:sp>
        <p:nvSpPr>
          <p:cNvPr id="40" name="Rectangle 39"/>
          <p:cNvSpPr/>
          <p:nvPr/>
        </p:nvSpPr>
        <p:spPr>
          <a:xfrm>
            <a:off x="7365361" y="5903628"/>
            <a:ext cx="1872548" cy="271276"/>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TextBox 40"/>
          <p:cNvSpPr txBox="1"/>
          <p:nvPr/>
        </p:nvSpPr>
        <p:spPr>
          <a:xfrm>
            <a:off x="7083985" y="5842645"/>
            <a:ext cx="2166978" cy="307777"/>
          </a:xfrm>
          <a:prstGeom prst="rect">
            <a:avLst/>
          </a:prstGeom>
          <a:noFill/>
        </p:spPr>
        <p:txBody>
          <a:bodyPr wrap="square" rtlCol="0">
            <a:spAutoFit/>
          </a:bodyPr>
          <a:lstStyle/>
          <a:p>
            <a:pPr algn="ctr"/>
            <a:r>
              <a:rPr lang="en-US" sz="1400" b="1" dirty="0">
                <a:solidFill>
                  <a:srgbClr val="D3B076"/>
                </a:solidFill>
                <a:latin typeface="Amazon Ember" panose="02000000000000000000" pitchFamily="2" charset="0"/>
                <a:ea typeface="Amazon Ember" panose="02000000000000000000" pitchFamily="2" charset="0"/>
              </a:rPr>
              <a:t>Availability Zone 2</a:t>
            </a:r>
          </a:p>
        </p:txBody>
      </p:sp>
      <p:sp>
        <p:nvSpPr>
          <p:cNvPr id="2" name="TextBox 1"/>
          <p:cNvSpPr txBox="1"/>
          <p:nvPr/>
        </p:nvSpPr>
        <p:spPr>
          <a:xfrm>
            <a:off x="5294363" y="4830501"/>
            <a:ext cx="1225961" cy="241908"/>
          </a:xfrm>
          <a:prstGeom prst="rect">
            <a:avLst/>
          </a:prstGeom>
          <a:solidFill>
            <a:srgbClr val="FAB7BE"/>
          </a:solidFill>
        </p:spPr>
        <p:txBody>
          <a:bodyPr wrap="square" rtlCol="0">
            <a:spAutoFit/>
          </a:bodyPr>
          <a:lstStyle/>
          <a:p>
            <a:endParaRPr lang="en-US" b="1" dirty="0">
              <a:solidFill>
                <a:schemeClr val="bg1"/>
              </a:solidFill>
              <a:latin typeface="Amazon Ember" panose="02000000000000000000" pitchFamily="2" charset="0"/>
              <a:ea typeface="Amazon Ember" panose="02000000000000000000" pitchFamily="2" charset="0"/>
            </a:endParaRPr>
          </a:p>
        </p:txBody>
      </p:sp>
      <p:sp>
        <p:nvSpPr>
          <p:cNvPr id="42" name="TextBox 41"/>
          <p:cNvSpPr txBox="1"/>
          <p:nvPr/>
        </p:nvSpPr>
        <p:spPr>
          <a:xfrm>
            <a:off x="5294363" y="4760533"/>
            <a:ext cx="1279517" cy="369332"/>
          </a:xfrm>
          <a:prstGeom prst="rect">
            <a:avLst/>
          </a:prstGeom>
          <a:noFill/>
        </p:spPr>
        <p:txBody>
          <a:bodyPr wrap="none" rtlCol="0">
            <a:spAutoFit/>
          </a:bodyPr>
          <a:lstStyle/>
          <a:p>
            <a:r>
              <a:rPr lang="en-US" b="1" dirty="0">
                <a:solidFill>
                  <a:schemeClr val="bg1"/>
                </a:solidFill>
                <a:latin typeface="Amazon Ember" panose="02000000000000000000" pitchFamily="2" charset="0"/>
                <a:ea typeface="Amazon Ember" panose="02000000000000000000" pitchFamily="2" charset="0"/>
              </a:rPr>
              <a:t>FAILOVER</a:t>
            </a:r>
          </a:p>
        </p:txBody>
      </p:sp>
      <p:pic>
        <p:nvPicPr>
          <p:cNvPr id="35" name="Picture 34">
            <a:extLst>
              <a:ext uri="{FF2B5EF4-FFF2-40B4-BE49-F238E27FC236}">
                <a16:creationId xmlns:a16="http://schemas.microsoft.com/office/drawing/2014/main" id="{661B05E3-5633-6F45-BE4A-6EC162526169}"/>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1353800" y="5987103"/>
            <a:ext cx="923649" cy="923649"/>
          </a:xfrm>
          <a:prstGeom prst="rect">
            <a:avLst/>
          </a:prstGeom>
        </p:spPr>
      </p:pic>
    </p:spTree>
    <p:custDataLst>
      <p:tags r:id="rId1"/>
    </p:custDataLst>
    <p:extLst>
      <p:ext uri="{BB962C8B-B14F-4D97-AF65-F5344CB8AC3E}">
        <p14:creationId xmlns:p14="http://schemas.microsoft.com/office/powerpoint/2010/main" val="22830352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Amazon RDS Read Replicas</a:t>
            </a:r>
          </a:p>
        </p:txBody>
      </p:sp>
      <p:sp>
        <p:nvSpPr>
          <p:cNvPr id="5" name="Content Placeholder 4"/>
          <p:cNvSpPr>
            <a:spLocks noGrp="1"/>
          </p:cNvSpPr>
          <p:nvPr>
            <p:ph idx="13"/>
          </p:nvPr>
        </p:nvSpPr>
        <p:spPr>
          <a:xfrm>
            <a:off x="238539" y="1443042"/>
            <a:ext cx="6036421" cy="4913308"/>
          </a:xfrm>
        </p:spPr>
        <p:txBody>
          <a:bodyPr/>
          <a:lstStyle/>
          <a:p>
            <a:pPr marL="0" indent="0">
              <a:buNone/>
            </a:pPr>
            <a:r>
              <a:rPr lang="en-US" b="1" dirty="0" err="1"/>
              <a:t>Fonctionnalités</a:t>
            </a:r>
            <a:endParaRPr lang="en-US" b="1" dirty="0"/>
          </a:p>
          <a:p>
            <a:r>
              <a:rPr lang="en-US" dirty="0" err="1"/>
              <a:t>Réplication</a:t>
            </a:r>
            <a:r>
              <a:rPr lang="en-US" dirty="0"/>
              <a:t> </a:t>
            </a:r>
            <a:r>
              <a:rPr lang="en-US" dirty="0" err="1"/>
              <a:t>asynchrone</a:t>
            </a:r>
            <a:r>
              <a:rPr lang="en-US" dirty="0"/>
              <a:t> </a:t>
            </a:r>
          </a:p>
          <a:p>
            <a:r>
              <a:rPr lang="en-US" dirty="0"/>
              <a:t>Alleger le master </a:t>
            </a:r>
            <a:r>
              <a:rPr lang="en-US" dirty="0" err="1"/>
              <a:t>si</a:t>
            </a:r>
            <a:r>
              <a:rPr lang="en-US" dirty="0"/>
              <a:t> </a:t>
            </a:r>
            <a:r>
              <a:rPr lang="en-US" dirty="0" err="1"/>
              <a:t>besoin</a:t>
            </a:r>
            <a:endParaRPr lang="en-US" dirty="0"/>
          </a:p>
          <a:p>
            <a:endParaRPr lang="en-US" dirty="0"/>
          </a:p>
          <a:p>
            <a:pPr marL="0" indent="0">
              <a:buNone/>
            </a:pPr>
            <a:r>
              <a:rPr lang="en-US" b="1" dirty="0"/>
              <a:t>Functionality</a:t>
            </a:r>
          </a:p>
          <a:p>
            <a:r>
              <a:rPr lang="fr-FR" dirty="0"/>
              <a:t>Charges de travail de base de données lourdes en lecture</a:t>
            </a:r>
          </a:p>
          <a:p>
            <a:r>
              <a:rPr lang="fr-FR" dirty="0"/>
              <a:t>Décharger les requêtes de lecture</a:t>
            </a:r>
            <a:endParaRPr lang="en-US" dirty="0"/>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3843" y="1294229"/>
            <a:ext cx="6190042" cy="5437020"/>
          </a:xfrm>
          <a:prstGeom prst="rect">
            <a:avLst/>
          </a:prstGeom>
        </p:spPr>
      </p:pic>
      <p:sp>
        <p:nvSpPr>
          <p:cNvPr id="7" name="Rectangle 6"/>
          <p:cNvSpPr/>
          <p:nvPr/>
        </p:nvSpPr>
        <p:spPr>
          <a:xfrm>
            <a:off x="7423496" y="2260445"/>
            <a:ext cx="1163637" cy="161925"/>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a:off x="7307411" y="2195985"/>
            <a:ext cx="1282723" cy="307777"/>
          </a:xfrm>
          <a:prstGeom prst="rect">
            <a:avLst/>
          </a:prstGeom>
          <a:noFill/>
        </p:spPr>
        <p:txBody>
          <a:bodyPr wrap="none" rtlCol="0">
            <a:spAutoFit/>
          </a:bodyPr>
          <a:lstStyle/>
          <a:p>
            <a:r>
              <a:rPr lang="en-US" sz="1400" dirty="0">
                <a:latin typeface="Amazon Ember" panose="02000000000000000000" pitchFamily="2" charset="0"/>
                <a:ea typeface="Amazon Ember" panose="02000000000000000000" pitchFamily="2" charset="0"/>
              </a:rPr>
              <a:t>Public subnet</a:t>
            </a:r>
          </a:p>
        </p:txBody>
      </p:sp>
      <p:sp>
        <p:nvSpPr>
          <p:cNvPr id="9" name="Rectangle 8"/>
          <p:cNvSpPr/>
          <p:nvPr/>
        </p:nvSpPr>
        <p:spPr>
          <a:xfrm>
            <a:off x="9555234" y="2774805"/>
            <a:ext cx="1131209" cy="700814"/>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10" name="TextBox 9"/>
          <p:cNvSpPr txBox="1"/>
          <p:nvPr/>
        </p:nvSpPr>
        <p:spPr>
          <a:xfrm>
            <a:off x="9578086" y="2674376"/>
            <a:ext cx="1166168" cy="738664"/>
          </a:xfrm>
          <a:prstGeom prst="rect">
            <a:avLst/>
          </a:prstGeom>
          <a:noFill/>
        </p:spPr>
        <p:txBody>
          <a:bodyPr wrap="square" rtlCol="0">
            <a:spAutoFit/>
          </a:bodyPr>
          <a:lstStyle/>
          <a:p>
            <a:r>
              <a:rPr lang="en-US" sz="1400" b="1" dirty="0">
                <a:latin typeface="Amazon Ember" panose="02000000000000000000" pitchFamily="2" charset="0"/>
                <a:ea typeface="Amazon Ember" panose="02000000000000000000" pitchFamily="2" charset="0"/>
              </a:rPr>
              <a:t>Amazon</a:t>
            </a:r>
            <a:br>
              <a:rPr lang="en-US" sz="1400" b="1" dirty="0">
                <a:latin typeface="Amazon Ember" panose="02000000000000000000" pitchFamily="2" charset="0"/>
                <a:ea typeface="Amazon Ember" panose="02000000000000000000" pitchFamily="2" charset="0"/>
              </a:rPr>
            </a:br>
            <a:r>
              <a:rPr lang="en-US" sz="1400" b="1" dirty="0">
                <a:latin typeface="Amazon Ember" panose="02000000000000000000" pitchFamily="2" charset="0"/>
                <a:ea typeface="Amazon Ember" panose="02000000000000000000" pitchFamily="2" charset="0"/>
              </a:rPr>
              <a:t>EC2</a:t>
            </a:r>
          </a:p>
          <a:p>
            <a:r>
              <a:rPr lang="en-US" sz="1400" b="1" dirty="0">
                <a:latin typeface="Amazon Ember" panose="02000000000000000000" pitchFamily="2" charset="0"/>
                <a:ea typeface="Amazon Ember" panose="02000000000000000000" pitchFamily="2" charset="0"/>
              </a:rPr>
              <a:t>instance</a:t>
            </a:r>
          </a:p>
        </p:txBody>
      </p:sp>
      <p:sp>
        <p:nvSpPr>
          <p:cNvPr id="11" name="Rectangle 10"/>
          <p:cNvSpPr/>
          <p:nvPr/>
        </p:nvSpPr>
        <p:spPr>
          <a:xfrm>
            <a:off x="7138446" y="4874658"/>
            <a:ext cx="824511" cy="490580"/>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p:cNvSpPr txBox="1"/>
          <p:nvPr/>
        </p:nvSpPr>
        <p:spPr>
          <a:xfrm>
            <a:off x="6536145" y="4876255"/>
            <a:ext cx="1434436" cy="523220"/>
          </a:xfrm>
          <a:prstGeom prst="rect">
            <a:avLst/>
          </a:prstGeom>
          <a:noFill/>
        </p:spPr>
        <p:txBody>
          <a:bodyPr wrap="square" rtlCol="0">
            <a:spAutoFit/>
          </a:bodyPr>
          <a:lstStyle/>
          <a:p>
            <a:pPr algn="r"/>
            <a:r>
              <a:rPr lang="en-US" sz="1400" b="1" dirty="0">
                <a:latin typeface="Amazon Ember" panose="02000000000000000000" pitchFamily="2" charset="0"/>
                <a:ea typeface="Amazon Ember" panose="02000000000000000000" pitchFamily="2" charset="0"/>
              </a:rPr>
              <a:t>RDS DB</a:t>
            </a:r>
            <a:br>
              <a:rPr lang="en-US" sz="1400" b="1" dirty="0">
                <a:latin typeface="Amazon Ember" panose="02000000000000000000" pitchFamily="2" charset="0"/>
                <a:ea typeface="Amazon Ember" panose="02000000000000000000" pitchFamily="2" charset="0"/>
              </a:rPr>
            </a:br>
            <a:r>
              <a:rPr lang="en-US" sz="1400" b="1" dirty="0">
                <a:latin typeface="Amazon Ember" panose="02000000000000000000" pitchFamily="2" charset="0"/>
                <a:ea typeface="Amazon Ember" panose="02000000000000000000" pitchFamily="2" charset="0"/>
              </a:rPr>
              <a:t>instance</a:t>
            </a:r>
          </a:p>
        </p:txBody>
      </p:sp>
      <p:sp>
        <p:nvSpPr>
          <p:cNvPr id="13" name="TextBox 12"/>
          <p:cNvSpPr txBox="1"/>
          <p:nvPr/>
        </p:nvSpPr>
        <p:spPr>
          <a:xfrm>
            <a:off x="7138447" y="1572341"/>
            <a:ext cx="477695" cy="253283"/>
          </a:xfrm>
          <a:prstGeom prst="rect">
            <a:avLst/>
          </a:prstGeom>
          <a:solidFill>
            <a:srgbClr val="ED7C37"/>
          </a:solidFill>
        </p:spPr>
        <p:txBody>
          <a:bodyPr wrap="none" lIns="0" tIns="0" rIns="0" bIns="0" rtlCol="0" anchor="t" anchorCtr="1">
            <a:noAutofit/>
          </a:bodyPr>
          <a:lstStyle/>
          <a:p>
            <a:r>
              <a:rPr lang="en-US" dirty="0">
                <a:solidFill>
                  <a:schemeClr val="bg1"/>
                </a:solidFill>
                <a:latin typeface="Amazon Ember" panose="02000000000000000000" pitchFamily="2" charset="0"/>
                <a:ea typeface="Amazon Ember" panose="02000000000000000000" pitchFamily="2" charset="0"/>
              </a:rPr>
              <a:t>VPC</a:t>
            </a:r>
          </a:p>
        </p:txBody>
      </p:sp>
      <p:sp>
        <p:nvSpPr>
          <p:cNvPr id="14" name="TextBox 13"/>
          <p:cNvSpPr txBox="1"/>
          <p:nvPr/>
        </p:nvSpPr>
        <p:spPr>
          <a:xfrm>
            <a:off x="8820460" y="2860522"/>
            <a:ext cx="459663" cy="345638"/>
          </a:xfrm>
          <a:prstGeom prst="rect">
            <a:avLst/>
          </a:prstGeom>
          <a:solidFill>
            <a:srgbClr val="ED7C37"/>
          </a:solidFill>
        </p:spPr>
        <p:txBody>
          <a:bodyPr wrap="none" lIns="0" tIns="0" rIns="0" bIns="0" rtlCol="0" anchor="t" anchorCtr="1">
            <a:noAutofit/>
          </a:bodyPr>
          <a:lstStyle/>
          <a:p>
            <a:r>
              <a:rPr lang="en-US" b="1" dirty="0">
                <a:latin typeface="Amazon Ember" panose="02000000000000000000" pitchFamily="2" charset="0"/>
                <a:ea typeface="Amazon Ember" panose="02000000000000000000" pitchFamily="2" charset="0"/>
              </a:rPr>
              <a:t>App</a:t>
            </a:r>
          </a:p>
        </p:txBody>
      </p:sp>
      <p:sp>
        <p:nvSpPr>
          <p:cNvPr id="19" name="Rectangle 18"/>
          <p:cNvSpPr/>
          <p:nvPr/>
        </p:nvSpPr>
        <p:spPr>
          <a:xfrm>
            <a:off x="7399676" y="4149044"/>
            <a:ext cx="1274244" cy="148943"/>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p:cNvSpPr txBox="1"/>
          <p:nvPr/>
        </p:nvSpPr>
        <p:spPr>
          <a:xfrm>
            <a:off x="7317458" y="4086465"/>
            <a:ext cx="1356462" cy="307777"/>
          </a:xfrm>
          <a:prstGeom prst="rect">
            <a:avLst/>
          </a:prstGeom>
          <a:noFill/>
        </p:spPr>
        <p:txBody>
          <a:bodyPr wrap="square" rtlCol="0">
            <a:spAutoFit/>
          </a:bodyPr>
          <a:lstStyle/>
          <a:p>
            <a:r>
              <a:rPr lang="en-US" sz="1400" dirty="0">
                <a:latin typeface="Amazon Ember" panose="02000000000000000000" pitchFamily="2" charset="0"/>
                <a:ea typeface="Amazon Ember" panose="02000000000000000000" pitchFamily="2" charset="0"/>
              </a:rPr>
              <a:t>Private subnet</a:t>
            </a:r>
          </a:p>
        </p:txBody>
      </p:sp>
      <p:sp>
        <p:nvSpPr>
          <p:cNvPr id="21" name="TextBox 20"/>
          <p:cNvSpPr txBox="1"/>
          <p:nvPr/>
        </p:nvSpPr>
        <p:spPr>
          <a:xfrm>
            <a:off x="8050263" y="4912101"/>
            <a:ext cx="641484" cy="634998"/>
          </a:xfrm>
          <a:prstGeom prst="rect">
            <a:avLst/>
          </a:prstGeom>
          <a:solidFill>
            <a:srgbClr val="3475B3"/>
          </a:solidFill>
        </p:spPr>
        <p:txBody>
          <a:bodyPr wrap="none" lIns="0" tIns="0" rIns="0" bIns="0" rtlCol="0" anchor="t" anchorCtr="1">
            <a:noAutofit/>
          </a:bodyPr>
          <a:lstStyle/>
          <a:p>
            <a:r>
              <a:rPr lang="en-US" sz="4800" b="1" dirty="0">
                <a:solidFill>
                  <a:schemeClr val="bg1"/>
                </a:solidFill>
                <a:latin typeface="Amazon Ember" panose="02000000000000000000" pitchFamily="2" charset="0"/>
                <a:ea typeface="Amazon Ember" panose="02000000000000000000" pitchFamily="2" charset="0"/>
              </a:rPr>
              <a:t>M</a:t>
            </a:r>
          </a:p>
        </p:txBody>
      </p:sp>
      <p:sp>
        <p:nvSpPr>
          <p:cNvPr id="23" name="Rectangle 22"/>
          <p:cNvSpPr/>
          <p:nvPr/>
        </p:nvSpPr>
        <p:spPr>
          <a:xfrm>
            <a:off x="8154488" y="6220712"/>
            <a:ext cx="1872548" cy="271276"/>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Box 23"/>
          <p:cNvSpPr txBox="1"/>
          <p:nvPr/>
        </p:nvSpPr>
        <p:spPr>
          <a:xfrm>
            <a:off x="8050263" y="6184211"/>
            <a:ext cx="2166978" cy="307777"/>
          </a:xfrm>
          <a:prstGeom prst="rect">
            <a:avLst/>
          </a:prstGeom>
          <a:noFill/>
        </p:spPr>
        <p:txBody>
          <a:bodyPr wrap="square" rtlCol="0">
            <a:spAutoFit/>
          </a:bodyPr>
          <a:lstStyle/>
          <a:p>
            <a:pPr algn="ctr"/>
            <a:r>
              <a:rPr lang="en-US" sz="1400" b="1" dirty="0">
                <a:solidFill>
                  <a:srgbClr val="D3B076"/>
                </a:solidFill>
                <a:latin typeface="Amazon Ember" panose="02000000000000000000" pitchFamily="2" charset="0"/>
                <a:ea typeface="Amazon Ember" panose="02000000000000000000" pitchFamily="2" charset="0"/>
              </a:rPr>
              <a:t>Availability Zone 1</a:t>
            </a:r>
          </a:p>
        </p:txBody>
      </p:sp>
      <p:sp>
        <p:nvSpPr>
          <p:cNvPr id="29" name="Rectangle 28"/>
          <p:cNvSpPr/>
          <p:nvPr/>
        </p:nvSpPr>
        <p:spPr>
          <a:xfrm>
            <a:off x="10120838" y="4574871"/>
            <a:ext cx="824511" cy="972227"/>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p:cNvSpPr txBox="1"/>
          <p:nvPr/>
        </p:nvSpPr>
        <p:spPr>
          <a:xfrm>
            <a:off x="10027036" y="4639058"/>
            <a:ext cx="1434436" cy="954107"/>
          </a:xfrm>
          <a:prstGeom prst="rect">
            <a:avLst/>
          </a:prstGeom>
          <a:noFill/>
        </p:spPr>
        <p:txBody>
          <a:bodyPr wrap="square" rtlCol="0">
            <a:spAutoFit/>
          </a:bodyPr>
          <a:lstStyle/>
          <a:p>
            <a:r>
              <a:rPr lang="en-US" sz="1400" b="1" dirty="0">
                <a:latin typeface="Amazon Ember" panose="02000000000000000000" pitchFamily="2" charset="0"/>
                <a:ea typeface="Amazon Ember" panose="02000000000000000000" pitchFamily="2" charset="0"/>
              </a:rPr>
              <a:t>RDS DB</a:t>
            </a:r>
          </a:p>
          <a:p>
            <a:r>
              <a:rPr lang="en-US" sz="1400" b="1" dirty="0">
                <a:latin typeface="Amazon Ember" panose="02000000000000000000" pitchFamily="2" charset="0"/>
                <a:ea typeface="Amazon Ember" panose="02000000000000000000" pitchFamily="2" charset="0"/>
              </a:rPr>
              <a:t>read</a:t>
            </a:r>
          </a:p>
          <a:p>
            <a:r>
              <a:rPr lang="en-US" sz="1400" b="1" dirty="0">
                <a:latin typeface="Amazon Ember" panose="02000000000000000000" pitchFamily="2" charset="0"/>
                <a:ea typeface="Amazon Ember" panose="02000000000000000000" pitchFamily="2" charset="0"/>
              </a:rPr>
              <a:t>replica</a:t>
            </a:r>
            <a:br>
              <a:rPr lang="en-US" sz="1400" b="1" dirty="0">
                <a:latin typeface="Amazon Ember" panose="02000000000000000000" pitchFamily="2" charset="0"/>
                <a:ea typeface="Amazon Ember" panose="02000000000000000000" pitchFamily="2" charset="0"/>
              </a:rPr>
            </a:br>
            <a:r>
              <a:rPr lang="en-US" sz="1400" b="1" dirty="0">
                <a:latin typeface="Amazon Ember" panose="02000000000000000000" pitchFamily="2" charset="0"/>
                <a:ea typeface="Amazon Ember" panose="02000000000000000000" pitchFamily="2" charset="0"/>
              </a:rPr>
              <a:t>instance</a:t>
            </a:r>
          </a:p>
        </p:txBody>
      </p:sp>
      <p:sp>
        <p:nvSpPr>
          <p:cNvPr id="31" name="TextBox 30"/>
          <p:cNvSpPr txBox="1"/>
          <p:nvPr/>
        </p:nvSpPr>
        <p:spPr>
          <a:xfrm>
            <a:off x="9321582" y="4893616"/>
            <a:ext cx="641484" cy="634998"/>
          </a:xfrm>
          <a:prstGeom prst="rect">
            <a:avLst/>
          </a:prstGeom>
          <a:solidFill>
            <a:srgbClr val="3475B3"/>
          </a:solidFill>
        </p:spPr>
        <p:txBody>
          <a:bodyPr wrap="none" lIns="0" tIns="0" rIns="0" bIns="0" rtlCol="0" anchor="t" anchorCtr="1">
            <a:noAutofit/>
          </a:bodyPr>
          <a:lstStyle/>
          <a:p>
            <a:pPr algn="r"/>
            <a:r>
              <a:rPr lang="en-US" sz="4800" b="1" dirty="0">
                <a:solidFill>
                  <a:schemeClr val="bg1"/>
                </a:solidFill>
                <a:latin typeface="Amazon Ember" panose="02000000000000000000" pitchFamily="2" charset="0"/>
                <a:ea typeface="Amazon Ember" panose="02000000000000000000" pitchFamily="2" charset="0"/>
              </a:rPr>
              <a:t>R</a:t>
            </a:r>
          </a:p>
        </p:txBody>
      </p:sp>
    </p:spTree>
    <p:custDataLst>
      <p:tags r:id="rId1"/>
    </p:custDataLst>
    <p:extLst>
      <p:ext uri="{BB962C8B-B14F-4D97-AF65-F5344CB8AC3E}">
        <p14:creationId xmlns:p14="http://schemas.microsoft.com/office/powerpoint/2010/main" val="38882103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Use Cases</a:t>
            </a:r>
          </a:p>
        </p:txBody>
      </p:sp>
      <p:graphicFrame>
        <p:nvGraphicFramePr>
          <p:cNvPr id="2" name="Table 1"/>
          <p:cNvGraphicFramePr>
            <a:graphicFrameLocks noGrp="1"/>
          </p:cNvGraphicFramePr>
          <p:nvPr>
            <p:extLst>
              <p:ext uri="{D42A27DB-BD31-4B8C-83A1-F6EECF244321}">
                <p14:modId xmlns:p14="http://schemas.microsoft.com/office/powerpoint/2010/main" val="2198755284"/>
              </p:ext>
            </p:extLst>
          </p:nvPr>
        </p:nvGraphicFramePr>
        <p:xfrm>
          <a:off x="655092" y="1419368"/>
          <a:ext cx="10698708" cy="5012964"/>
        </p:xfrm>
        <a:graphic>
          <a:graphicData uri="http://schemas.openxmlformats.org/drawingml/2006/table">
            <a:tbl>
              <a:tblPr firstRow="1" bandRow="1">
                <a:tableStyleId>{22838BEF-8BB2-4498-84A7-C5851F593DF1}</a:tableStyleId>
              </a:tblPr>
              <a:tblGrid>
                <a:gridCol w="5349354">
                  <a:extLst>
                    <a:ext uri="{9D8B030D-6E8A-4147-A177-3AD203B41FA5}">
                      <a16:colId xmlns:a16="http://schemas.microsoft.com/office/drawing/2014/main" val="865783742"/>
                    </a:ext>
                  </a:extLst>
                </a:gridCol>
                <a:gridCol w="5349354">
                  <a:extLst>
                    <a:ext uri="{9D8B030D-6E8A-4147-A177-3AD203B41FA5}">
                      <a16:colId xmlns:a16="http://schemas.microsoft.com/office/drawing/2014/main" val="3410874839"/>
                    </a:ext>
                  </a:extLst>
                </a:gridCol>
              </a:tblGrid>
              <a:tr h="1670988">
                <a:tc>
                  <a:txBody>
                    <a:bodyPr/>
                    <a:lstStyle/>
                    <a:p>
                      <a:r>
                        <a:rPr lang="en-US" sz="2800" b="1" dirty="0">
                          <a:latin typeface="Amazon Ember Light" panose="020B0403020204020204" pitchFamily="34" charset="0"/>
                          <a:ea typeface="Amazon Ember Light" panose="020B0403020204020204" pitchFamily="34" charset="0"/>
                          <a:cs typeface="Amazon Ember Light" panose="020B0403020204020204" pitchFamily="34" charset="0"/>
                        </a:rPr>
                        <a:t>Web and mobile applications</a:t>
                      </a:r>
                    </a:p>
                  </a:txBody>
                  <a:tcPr anchor="ctr"/>
                </a:tc>
                <a:tc>
                  <a:txBody>
                    <a:bodyPr/>
                    <a:lstStyle/>
                    <a:p>
                      <a:pPr marL="285750" indent="-285750">
                        <a:buFont typeface="Wingdings" panose="05000000000000000000" pitchFamily="2" charset="2"/>
                        <a:buChar char="ü"/>
                      </a:pPr>
                      <a:r>
                        <a:rPr lang="en-US" sz="2800" b="0" dirty="0">
                          <a:latin typeface="Amazon Ember Light" panose="020B0403020204020204" pitchFamily="34" charset="0"/>
                          <a:ea typeface="Amazon Ember Light" panose="020B0403020204020204" pitchFamily="34" charset="0"/>
                          <a:cs typeface="Amazon Ember Light" panose="020B0403020204020204" pitchFamily="34" charset="0"/>
                        </a:rPr>
                        <a:t>High</a:t>
                      </a:r>
                      <a:r>
                        <a:rPr lang="en-US" sz="2800" b="0" baseline="0" dirty="0">
                          <a:latin typeface="Amazon Ember Light" panose="020B0403020204020204" pitchFamily="34" charset="0"/>
                          <a:ea typeface="Amazon Ember Light" panose="020B0403020204020204" pitchFamily="34" charset="0"/>
                          <a:cs typeface="Amazon Ember Light" panose="020B0403020204020204" pitchFamily="34" charset="0"/>
                        </a:rPr>
                        <a:t> throughput</a:t>
                      </a:r>
                    </a:p>
                    <a:p>
                      <a:pPr marL="285750" indent="-285750">
                        <a:buFont typeface="Wingdings" panose="05000000000000000000" pitchFamily="2" charset="2"/>
                        <a:buChar char="ü"/>
                      </a:pPr>
                      <a:r>
                        <a:rPr lang="en-US" sz="2800" b="0" baseline="0" dirty="0">
                          <a:latin typeface="Amazon Ember Light" panose="020B0403020204020204" pitchFamily="34" charset="0"/>
                          <a:ea typeface="Amazon Ember Light" panose="020B0403020204020204" pitchFamily="34" charset="0"/>
                          <a:cs typeface="Amazon Ember Light" panose="020B0403020204020204" pitchFamily="34" charset="0"/>
                        </a:rPr>
                        <a:t>Massive storage scalability</a:t>
                      </a:r>
                    </a:p>
                    <a:p>
                      <a:pPr marL="285750" indent="-285750">
                        <a:buFont typeface="Wingdings" panose="05000000000000000000" pitchFamily="2" charset="2"/>
                        <a:buChar char="ü"/>
                      </a:pPr>
                      <a:r>
                        <a:rPr lang="en-US" sz="2800" b="0" baseline="0" dirty="0">
                          <a:latin typeface="Amazon Ember Light" panose="020B0403020204020204" pitchFamily="34" charset="0"/>
                          <a:ea typeface="Amazon Ember Light" panose="020B0403020204020204" pitchFamily="34" charset="0"/>
                          <a:cs typeface="Amazon Ember Light" panose="020B0403020204020204" pitchFamily="34" charset="0"/>
                        </a:rPr>
                        <a:t>High availability</a:t>
                      </a:r>
                      <a:endParaRPr lang="en-US" sz="2800" b="0" dirty="0">
                        <a:latin typeface="Amazon Ember Light" panose="020B0403020204020204" pitchFamily="34" charset="0"/>
                        <a:ea typeface="Amazon Ember Light" panose="020B0403020204020204" pitchFamily="34" charset="0"/>
                        <a:cs typeface="Amazon Ember Light" panose="020B0403020204020204" pitchFamily="34" charset="0"/>
                      </a:endParaRPr>
                    </a:p>
                  </a:txBody>
                  <a:tcPr anchor="ctr"/>
                </a:tc>
                <a:extLst>
                  <a:ext uri="{0D108BD9-81ED-4DB2-BD59-A6C34878D82A}">
                    <a16:rowId xmlns:a16="http://schemas.microsoft.com/office/drawing/2014/main" val="1282757818"/>
                  </a:ext>
                </a:extLst>
              </a:tr>
              <a:tr h="1670988">
                <a:tc>
                  <a:txBody>
                    <a:bodyPr/>
                    <a:lstStyle/>
                    <a:p>
                      <a:r>
                        <a:rPr lang="en-US" sz="2800" b="1" dirty="0">
                          <a:latin typeface="Amazon Ember Light" panose="020B0403020204020204" pitchFamily="34" charset="0"/>
                          <a:ea typeface="Amazon Ember Light" panose="020B0403020204020204" pitchFamily="34" charset="0"/>
                          <a:cs typeface="Amazon Ember Light" panose="020B0403020204020204" pitchFamily="34" charset="0"/>
                        </a:rPr>
                        <a:t>E-commerce applications</a:t>
                      </a:r>
                    </a:p>
                  </a:txBody>
                  <a:tcPr anchor="ctr"/>
                </a:tc>
                <a:tc>
                  <a:txBody>
                    <a:bodyPr/>
                    <a:lstStyle/>
                    <a:p>
                      <a:pPr marL="285750" indent="-285750">
                        <a:buFont typeface="Wingdings" panose="05000000000000000000" pitchFamily="2" charset="2"/>
                        <a:buChar char="ü"/>
                      </a:pPr>
                      <a:r>
                        <a:rPr lang="en-US" sz="2800" dirty="0">
                          <a:latin typeface="Amazon Ember Light" panose="020B0403020204020204" pitchFamily="34" charset="0"/>
                          <a:ea typeface="Amazon Ember Light" panose="020B0403020204020204" pitchFamily="34" charset="0"/>
                          <a:cs typeface="Amazon Ember Light" panose="020B0403020204020204" pitchFamily="34" charset="0"/>
                        </a:rPr>
                        <a:t>Low-cost database</a:t>
                      </a:r>
                    </a:p>
                    <a:p>
                      <a:pPr marL="285750" indent="-285750">
                        <a:buFont typeface="Wingdings" panose="05000000000000000000" pitchFamily="2" charset="2"/>
                        <a:buChar char="ü"/>
                      </a:pPr>
                      <a:r>
                        <a:rPr lang="en-US" sz="2800" dirty="0">
                          <a:latin typeface="Amazon Ember Light" panose="020B0403020204020204" pitchFamily="34" charset="0"/>
                          <a:ea typeface="Amazon Ember Light" panose="020B0403020204020204" pitchFamily="34" charset="0"/>
                          <a:cs typeface="Amazon Ember Light" panose="020B0403020204020204" pitchFamily="34" charset="0"/>
                        </a:rPr>
                        <a:t>Data security</a:t>
                      </a:r>
                    </a:p>
                    <a:p>
                      <a:pPr marL="285750" indent="-285750">
                        <a:buFont typeface="Wingdings" panose="05000000000000000000" pitchFamily="2" charset="2"/>
                        <a:buChar char="ü"/>
                      </a:pPr>
                      <a:r>
                        <a:rPr lang="en-US" sz="2800" dirty="0">
                          <a:latin typeface="Amazon Ember Light" panose="020B0403020204020204" pitchFamily="34" charset="0"/>
                          <a:ea typeface="Amazon Ember Light" panose="020B0403020204020204" pitchFamily="34" charset="0"/>
                          <a:cs typeface="Amazon Ember Light" panose="020B0403020204020204" pitchFamily="34" charset="0"/>
                        </a:rPr>
                        <a:t>Fully managed solution</a:t>
                      </a:r>
                    </a:p>
                  </a:txBody>
                  <a:tcPr anchor="ctr"/>
                </a:tc>
                <a:extLst>
                  <a:ext uri="{0D108BD9-81ED-4DB2-BD59-A6C34878D82A}">
                    <a16:rowId xmlns:a16="http://schemas.microsoft.com/office/drawing/2014/main" val="612607100"/>
                  </a:ext>
                </a:extLst>
              </a:tr>
              <a:tr h="1670988">
                <a:tc>
                  <a:txBody>
                    <a:bodyPr/>
                    <a:lstStyle/>
                    <a:p>
                      <a:r>
                        <a:rPr lang="en-US" sz="2800" b="1" dirty="0">
                          <a:latin typeface="Amazon Ember Light" panose="020B0403020204020204" pitchFamily="34" charset="0"/>
                          <a:ea typeface="Amazon Ember Light" panose="020B0403020204020204" pitchFamily="34" charset="0"/>
                          <a:cs typeface="Amazon Ember Light" panose="020B0403020204020204" pitchFamily="34" charset="0"/>
                        </a:rPr>
                        <a:t>Mobile and online games</a:t>
                      </a:r>
                    </a:p>
                  </a:txBody>
                  <a:tcPr anchor="ctr"/>
                </a:tc>
                <a:tc>
                  <a:txBody>
                    <a:bodyPr/>
                    <a:lstStyle/>
                    <a:p>
                      <a:pPr marL="285750" indent="-285750">
                        <a:buFont typeface="Wingdings" panose="05000000000000000000" pitchFamily="2" charset="2"/>
                        <a:buChar char="ü"/>
                      </a:pPr>
                      <a:r>
                        <a:rPr lang="en-US" sz="2800" dirty="0">
                          <a:latin typeface="Amazon Ember Light" panose="020B0403020204020204" pitchFamily="34" charset="0"/>
                          <a:ea typeface="Amazon Ember Light" panose="020B0403020204020204" pitchFamily="34" charset="0"/>
                          <a:cs typeface="Amazon Ember Light" panose="020B0403020204020204" pitchFamily="34" charset="0"/>
                        </a:rPr>
                        <a:t>Rapidly grow capacity</a:t>
                      </a:r>
                    </a:p>
                    <a:p>
                      <a:pPr marL="285750" indent="-285750">
                        <a:buFont typeface="Wingdings" panose="05000000000000000000" pitchFamily="2" charset="2"/>
                        <a:buChar char="ü"/>
                      </a:pPr>
                      <a:r>
                        <a:rPr lang="en-US" sz="2800" dirty="0">
                          <a:latin typeface="Amazon Ember Light" panose="020B0403020204020204" pitchFamily="34" charset="0"/>
                          <a:ea typeface="Amazon Ember Light" panose="020B0403020204020204" pitchFamily="34" charset="0"/>
                          <a:cs typeface="Amazon Ember Light" panose="020B0403020204020204" pitchFamily="34" charset="0"/>
                        </a:rPr>
                        <a:t>Automatic scaling</a:t>
                      </a:r>
                    </a:p>
                    <a:p>
                      <a:pPr marL="285750" indent="-285750">
                        <a:buFont typeface="Wingdings" panose="05000000000000000000" pitchFamily="2" charset="2"/>
                        <a:buChar char="ü"/>
                      </a:pPr>
                      <a:r>
                        <a:rPr lang="en-US" sz="2800" dirty="0">
                          <a:latin typeface="Amazon Ember Light" panose="020B0403020204020204" pitchFamily="34" charset="0"/>
                          <a:ea typeface="Amazon Ember Light" panose="020B0403020204020204" pitchFamily="34" charset="0"/>
                          <a:cs typeface="Amazon Ember Light" panose="020B0403020204020204" pitchFamily="34" charset="0"/>
                        </a:rPr>
                        <a:t>Database monitoring</a:t>
                      </a:r>
                    </a:p>
                  </a:txBody>
                  <a:tcPr anchor="ctr"/>
                </a:tc>
                <a:extLst>
                  <a:ext uri="{0D108BD9-81ED-4DB2-BD59-A6C34878D82A}">
                    <a16:rowId xmlns:a16="http://schemas.microsoft.com/office/drawing/2014/main" val="1192883566"/>
                  </a:ext>
                </a:extLst>
              </a:tr>
            </a:tbl>
          </a:graphicData>
        </a:graphic>
      </p:graphicFrame>
      <p:pic>
        <p:nvPicPr>
          <p:cNvPr id="4" name="Picture 3">
            <a:extLst>
              <a:ext uri="{FF2B5EF4-FFF2-40B4-BE49-F238E27FC236}">
                <a16:creationId xmlns:a16="http://schemas.microsoft.com/office/drawing/2014/main" id="{12C499F7-8D26-1149-BCA5-297AF9DA5230}"/>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1353800" y="5987103"/>
            <a:ext cx="923649" cy="923649"/>
          </a:xfrm>
          <a:prstGeom prst="rect">
            <a:avLst/>
          </a:prstGeom>
        </p:spPr>
      </p:pic>
    </p:spTree>
    <p:custDataLst>
      <p:tags r:id="rId1"/>
    </p:custDataLst>
    <p:extLst>
      <p:ext uri="{BB962C8B-B14F-4D97-AF65-F5344CB8AC3E}">
        <p14:creationId xmlns:p14="http://schemas.microsoft.com/office/powerpoint/2010/main" val="8527221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When to Use Amazon RDS</a:t>
            </a:r>
          </a:p>
        </p:txBody>
      </p:sp>
      <p:sp>
        <p:nvSpPr>
          <p:cNvPr id="3" name="Content Placeholder 2"/>
          <p:cNvSpPr>
            <a:spLocks noGrp="1"/>
          </p:cNvSpPr>
          <p:nvPr>
            <p:ph idx="1"/>
          </p:nvPr>
        </p:nvSpPr>
        <p:spPr>
          <a:xfrm>
            <a:off x="306940" y="2700110"/>
            <a:ext cx="5596903" cy="3580561"/>
          </a:xfrm>
        </p:spPr>
        <p:txBody>
          <a:bodyPr>
            <a:normAutofit/>
          </a:bodyPr>
          <a:lstStyle/>
          <a:p>
            <a:pPr marL="457200" indent="-457200">
              <a:spcBef>
                <a:spcPts val="1200"/>
              </a:spcBef>
              <a:spcAft>
                <a:spcPts val="800"/>
              </a:spcAft>
            </a:pPr>
            <a:r>
              <a:rPr lang="en-US" sz="2000" dirty="0"/>
              <a:t>Complex transactions or complex queries</a:t>
            </a:r>
          </a:p>
          <a:p>
            <a:pPr marL="457200" indent="-457200">
              <a:spcBef>
                <a:spcPts val="1200"/>
              </a:spcBef>
              <a:spcAft>
                <a:spcPts val="800"/>
              </a:spcAft>
            </a:pPr>
            <a:r>
              <a:rPr lang="en-US" sz="2000" dirty="0"/>
              <a:t>A medium to high query/write rate – up to 30K IOPS (15K reads + 15K writes)</a:t>
            </a:r>
          </a:p>
          <a:p>
            <a:pPr marL="457200" indent="-457200">
              <a:spcBef>
                <a:spcPts val="1200"/>
              </a:spcBef>
              <a:spcAft>
                <a:spcPts val="800"/>
              </a:spcAft>
            </a:pPr>
            <a:r>
              <a:rPr lang="en-US" sz="2000" dirty="0"/>
              <a:t>No more than a single worker node/shard</a:t>
            </a:r>
          </a:p>
          <a:p>
            <a:pPr marL="457200" indent="-457200">
              <a:spcBef>
                <a:spcPts val="1200"/>
              </a:spcBef>
              <a:spcAft>
                <a:spcPts val="800"/>
              </a:spcAft>
            </a:pPr>
            <a:r>
              <a:rPr lang="en-US" sz="2000" dirty="0"/>
              <a:t>High durability</a:t>
            </a:r>
          </a:p>
        </p:txBody>
      </p:sp>
      <p:sp>
        <p:nvSpPr>
          <p:cNvPr id="6" name="Content Placeholder 5"/>
          <p:cNvSpPr>
            <a:spLocks noGrp="1"/>
          </p:cNvSpPr>
          <p:nvPr>
            <p:ph idx="13"/>
          </p:nvPr>
        </p:nvSpPr>
        <p:spPr>
          <a:xfrm>
            <a:off x="6371286" y="2700110"/>
            <a:ext cx="5297253" cy="2823964"/>
          </a:xfrm>
        </p:spPr>
        <p:txBody>
          <a:bodyPr vert="horz" lIns="91440" tIns="45720" rIns="91440" bIns="45720" rtlCol="0">
            <a:normAutofit lnSpcReduction="10000"/>
          </a:bodyPr>
          <a:lstStyle/>
          <a:p>
            <a:pPr marL="457200" indent="-457200">
              <a:spcBef>
                <a:spcPts val="1200"/>
              </a:spcBef>
              <a:spcAft>
                <a:spcPts val="800"/>
              </a:spcAft>
            </a:pPr>
            <a:r>
              <a:rPr lang="en-US" sz="2000" dirty="0"/>
              <a:t>Massive read/write rates (e.g., 150K write/second)</a:t>
            </a:r>
          </a:p>
          <a:p>
            <a:pPr marL="457200" indent="-457200">
              <a:spcBef>
                <a:spcPts val="1200"/>
              </a:spcBef>
              <a:spcAft>
                <a:spcPts val="800"/>
              </a:spcAft>
            </a:pPr>
            <a:r>
              <a:rPr lang="en-US" sz="2000" dirty="0"/>
              <a:t>Sharding due to high data size or throughput demands </a:t>
            </a:r>
          </a:p>
          <a:p>
            <a:pPr marL="457200" indent="-457200">
              <a:spcBef>
                <a:spcPts val="1200"/>
              </a:spcBef>
              <a:spcAft>
                <a:spcPts val="800"/>
              </a:spcAft>
            </a:pPr>
            <a:r>
              <a:rPr lang="en-US" sz="2000" dirty="0"/>
              <a:t>Simple GET/PUT requests and queries that a NoSQL database can handle</a:t>
            </a:r>
          </a:p>
          <a:p>
            <a:pPr marL="457200" indent="-457200">
              <a:spcBef>
                <a:spcPts val="1200"/>
              </a:spcBef>
              <a:spcAft>
                <a:spcPts val="800"/>
              </a:spcAft>
            </a:pPr>
            <a:r>
              <a:rPr lang="en-US" sz="2000" dirty="0"/>
              <a:t>Relational Database Management System (RDBMS) customization</a:t>
            </a:r>
          </a:p>
        </p:txBody>
      </p:sp>
      <p:sp>
        <p:nvSpPr>
          <p:cNvPr id="2" name="Text Placeholder 1"/>
          <p:cNvSpPr>
            <a:spLocks noGrp="1"/>
          </p:cNvSpPr>
          <p:nvPr>
            <p:ph type="body" idx="4294967295"/>
          </p:nvPr>
        </p:nvSpPr>
        <p:spPr>
          <a:xfrm>
            <a:off x="305844" y="1610458"/>
            <a:ext cx="5208588" cy="1383969"/>
          </a:xfrm>
        </p:spPr>
        <p:txBody>
          <a:bodyPr wrap="square" anchor="t" anchorCtr="0">
            <a:spAutoFit/>
          </a:bodyPr>
          <a:lstStyle/>
          <a:p>
            <a:pPr marL="0" indent="0">
              <a:buNone/>
            </a:pPr>
            <a:r>
              <a:rPr lang="en-US" b="1" u="sng" dirty="0">
                <a:solidFill>
                  <a:srgbClr val="0070C0"/>
                </a:solidFill>
                <a:latin typeface="Amazon Ember" panose="020B0603020204020204" pitchFamily="34" charset="0"/>
                <a:ea typeface="Amazon Ember" panose="020B0603020204020204" pitchFamily="34" charset="0"/>
                <a:cs typeface="Amazon Ember" panose="020B0603020204020204" pitchFamily="34" charset="0"/>
              </a:rPr>
              <a:t>Use</a:t>
            </a:r>
            <a:r>
              <a:rPr lang="en-US" b="1" dirty="0">
                <a:latin typeface="Amazon Ember" panose="020B0603020204020204" pitchFamily="34" charset="0"/>
                <a:ea typeface="Amazon Ember" panose="020B0603020204020204" pitchFamily="34" charset="0"/>
                <a:cs typeface="Amazon Ember" panose="020B0603020204020204" pitchFamily="34" charset="0"/>
              </a:rPr>
              <a:t> Amazon RDS when your app requires:</a:t>
            </a:r>
          </a:p>
          <a:p>
            <a:endParaRPr lang="en-US" b="1" dirty="0"/>
          </a:p>
        </p:txBody>
      </p:sp>
      <p:sp>
        <p:nvSpPr>
          <p:cNvPr id="5" name="Text Placeholder 4"/>
          <p:cNvSpPr>
            <a:spLocks noGrp="1"/>
          </p:cNvSpPr>
          <p:nvPr>
            <p:ph type="body" sz="quarter" idx="4294967295"/>
          </p:nvPr>
        </p:nvSpPr>
        <p:spPr>
          <a:xfrm>
            <a:off x="6371286" y="1610458"/>
            <a:ext cx="5387975" cy="867930"/>
          </a:xfrm>
        </p:spPr>
        <p:txBody>
          <a:bodyPr anchor="t" anchorCtr="0">
            <a:spAutoFit/>
          </a:bodyPr>
          <a:lstStyle/>
          <a:p>
            <a:r>
              <a:rPr lang="en-US" b="1" u="sng" dirty="0">
                <a:solidFill>
                  <a:schemeClr val="accent2"/>
                </a:solidFill>
                <a:latin typeface="Amazon Ember" panose="020B0603020204020204" pitchFamily="34" charset="0"/>
                <a:ea typeface="Amazon Ember" panose="020B0603020204020204" pitchFamily="34" charset="0"/>
                <a:cs typeface="Amazon Ember" panose="020B0603020204020204" pitchFamily="34" charset="0"/>
              </a:rPr>
              <a:t>Do not use</a:t>
            </a:r>
            <a:r>
              <a:rPr lang="en-US" b="1" dirty="0">
                <a:solidFill>
                  <a:schemeClr val="accent2"/>
                </a:solidFill>
                <a:latin typeface="Amazon Ember" panose="020B0603020204020204" pitchFamily="34" charset="0"/>
                <a:ea typeface="Amazon Ember" panose="020B0603020204020204" pitchFamily="34" charset="0"/>
                <a:cs typeface="Amazon Ember" panose="020B0603020204020204" pitchFamily="34" charset="0"/>
              </a:rPr>
              <a:t> </a:t>
            </a:r>
            <a:r>
              <a:rPr lang="en-US" b="1" dirty="0">
                <a:latin typeface="Amazon Ember" panose="020B0603020204020204" pitchFamily="34" charset="0"/>
                <a:ea typeface="Amazon Ember" panose="020B0603020204020204" pitchFamily="34" charset="0"/>
                <a:cs typeface="Amazon Ember" panose="020B0603020204020204" pitchFamily="34" charset="0"/>
              </a:rPr>
              <a:t>Amazon RDS when your app requires</a:t>
            </a:r>
            <a:r>
              <a:rPr lang="en-US" b="1" dirty="0"/>
              <a:t>:</a:t>
            </a:r>
          </a:p>
        </p:txBody>
      </p:sp>
      <p:pic>
        <p:nvPicPr>
          <p:cNvPr id="11" name="Picture 10"/>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1353800" y="5987103"/>
            <a:ext cx="923649" cy="923649"/>
          </a:xfrm>
          <a:prstGeom prst="rect">
            <a:avLst/>
          </a:prstGeom>
        </p:spPr>
      </p:pic>
    </p:spTree>
    <p:custDataLst>
      <p:tags r:id="rId1"/>
    </p:custDataLst>
    <p:extLst>
      <p:ext uri="{BB962C8B-B14F-4D97-AF65-F5344CB8AC3E}">
        <p14:creationId xmlns:p14="http://schemas.microsoft.com/office/powerpoint/2010/main" val="20227017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Autofit/>
          </a:bodyPr>
          <a:lstStyle/>
          <a:p>
            <a:r>
              <a:rPr lang="en-US" sz="3600" dirty="0"/>
              <a:t>Amazon RDS: Clock-Hour Billing and Database Characteristics </a:t>
            </a:r>
          </a:p>
        </p:txBody>
      </p:sp>
      <p:sp>
        <p:nvSpPr>
          <p:cNvPr id="5" name="Content Placeholder 2"/>
          <p:cNvSpPr>
            <a:spLocks noGrp="1"/>
          </p:cNvSpPr>
          <p:nvPr>
            <p:ph idx="1"/>
          </p:nvPr>
        </p:nvSpPr>
        <p:spPr/>
        <p:txBody>
          <a:bodyPr/>
          <a:lstStyle/>
          <a:p>
            <a:pPr marL="514350" indent="-514350">
              <a:buFont typeface="+mj-lt"/>
              <a:buAutoNum type="arabicPeriod"/>
            </a:pPr>
            <a:r>
              <a:rPr lang="en-US" b="1" dirty="0"/>
              <a:t>Temps </a:t>
            </a:r>
            <a:r>
              <a:rPr lang="en-US" b="1" dirty="0" err="1"/>
              <a:t>d’exécution</a:t>
            </a:r>
            <a:r>
              <a:rPr lang="en-US" b="1" dirty="0"/>
              <a:t>:</a:t>
            </a:r>
          </a:p>
          <a:p>
            <a:pPr marL="922338" lvl="1" indent="-465138"/>
            <a:r>
              <a:rPr lang="fr-FR" dirty="0"/>
              <a:t>Les ressources entraînent des frais lors de l'exécution</a:t>
            </a:r>
          </a:p>
          <a:p>
            <a:pPr marL="457200" lvl="1" indent="0">
              <a:buNone/>
            </a:pPr>
            <a:endParaRPr lang="en-US" dirty="0"/>
          </a:p>
          <a:p>
            <a:pPr marL="514350" indent="-514350">
              <a:buFont typeface="+mj-lt"/>
              <a:buAutoNum type="arabicPeriod" startAt="2"/>
            </a:pPr>
            <a:r>
              <a:rPr lang="en-US" b="1" dirty="0"/>
              <a:t>Database Characteristics:</a:t>
            </a:r>
          </a:p>
          <a:p>
            <a:pPr marL="922338" lvl="1" indent="-465138"/>
            <a:r>
              <a:rPr lang="en-US" sz="2800" dirty="0"/>
              <a:t>Physical capacity of database:</a:t>
            </a:r>
          </a:p>
          <a:p>
            <a:pPr marL="1443038" lvl="2" indent="-528638"/>
            <a:r>
              <a:rPr lang="en-US" sz="2400" dirty="0"/>
              <a:t>Engine</a:t>
            </a:r>
          </a:p>
          <a:p>
            <a:pPr marL="1443038" lvl="2" indent="-528638"/>
            <a:r>
              <a:rPr lang="en-US" sz="2400" dirty="0"/>
              <a:t>Size</a:t>
            </a:r>
          </a:p>
          <a:p>
            <a:pPr marL="1443038" lvl="2" indent="-528638"/>
            <a:r>
              <a:rPr lang="en-US" sz="2400" dirty="0"/>
              <a:t>Memory class</a:t>
            </a:r>
          </a:p>
          <a:p>
            <a:pPr marL="0" indent="0">
              <a:buNone/>
            </a:pPr>
            <a:endParaRPr lang="en-US" b="1" dirty="0"/>
          </a:p>
          <a:p>
            <a:pPr lvl="1"/>
            <a:endParaRPr lang="en-US" dirty="0"/>
          </a:p>
        </p:txBody>
      </p:sp>
      <p:sp>
        <p:nvSpPr>
          <p:cNvPr id="3" name="Title 1"/>
          <p:cNvSpPr txBox="1">
            <a:spLocks/>
          </p:cNvSpPr>
          <p:nvPr/>
        </p:nvSpPr>
        <p:spPr>
          <a:xfrm>
            <a:off x="238539" y="263527"/>
            <a:ext cx="11115261" cy="7794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bg1"/>
                </a:solidFill>
                <a:latin typeface="Amazon Ember Light" charset="0"/>
                <a:ea typeface="Amazon Ember Light" charset="0"/>
                <a:cs typeface="Amazon Ember Light" charset="0"/>
              </a:defRPr>
            </a:lvl1pPr>
          </a:lstStyle>
          <a:p>
            <a:endParaRPr lang="en-US" dirty="0"/>
          </a:p>
        </p:txBody>
      </p:sp>
      <p:pic>
        <p:nvPicPr>
          <p:cNvPr id="6" name="Picture 5">
            <a:extLst>
              <a:ext uri="{FF2B5EF4-FFF2-40B4-BE49-F238E27FC236}">
                <a16:creationId xmlns:a16="http://schemas.microsoft.com/office/drawing/2014/main" id="{9E1CAB4F-7816-4B41-BFC2-4F65C833E51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65309" y="5834704"/>
            <a:ext cx="795528" cy="919829"/>
          </a:xfrm>
          <a:prstGeom prst="rect">
            <a:avLst/>
          </a:prstGeom>
        </p:spPr>
      </p:pic>
    </p:spTree>
    <p:custDataLst>
      <p:tags r:id="rId1"/>
    </p:custDataLst>
    <p:extLst>
      <p:ext uri="{BB962C8B-B14F-4D97-AF65-F5344CB8AC3E}">
        <p14:creationId xmlns:p14="http://schemas.microsoft.com/office/powerpoint/2010/main" val="2888481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nodeType="clickEffect">
                                  <p:stCondLst>
                                    <p:cond delay="0"/>
                                  </p:stCondLst>
                                  <p:iterate type="lt">
                                    <p:tmPct val="4000"/>
                                  </p:iterate>
                                  <p:childTnLst>
                                    <p:set>
                                      <p:cBhvr override="childStyle">
                                        <p:cTn id="6" dur="500" fill="hold"/>
                                        <p:tgtEl>
                                          <p:spTgt spid="5">
                                            <p:txEl>
                                              <p:pRg st="3" end="3"/>
                                            </p:txEl>
                                          </p:spTgt>
                                        </p:tgtEl>
                                        <p:attrNameLst>
                                          <p:attrName>style.color</p:attrName>
                                        </p:attrNameLst>
                                      </p:cBhvr>
                                      <p:to>
                                        <p:clrVal>
                                          <a:schemeClr val="accent2"/>
                                        </p:clrVal>
                                      </p:to>
                                    </p:set>
                                    <p:set>
                                      <p:cBhvr>
                                        <p:cTn id="7" dur="500" fill="hold"/>
                                        <p:tgtEl>
                                          <p:spTgt spid="5">
                                            <p:txEl>
                                              <p:pRg st="3" end="3"/>
                                            </p:txEl>
                                          </p:spTgt>
                                        </p:tgtEl>
                                        <p:attrNameLst>
                                          <p:attrName>fillcolor</p:attrName>
                                        </p:attrNameLst>
                                      </p:cBhvr>
                                      <p:to>
                                        <p:clrVal>
                                          <a:schemeClr val="accent2"/>
                                        </p:clrVal>
                                      </p:to>
                                    </p:set>
                                    <p:set>
                                      <p:cBhvr>
                                        <p:cTn id="8" dur="500" fill="hold"/>
                                        <p:tgtEl>
                                          <p:spTgt spid="5">
                                            <p:txEl>
                                              <p:pRg st="3" end="3"/>
                                            </p:txEl>
                                          </p:spTgt>
                                        </p:tgtEl>
                                        <p:attrNameLst>
                                          <p:attrName>fill.type</p:attrName>
                                        </p:attrNameLst>
                                      </p:cBhvr>
                                      <p:to>
                                        <p:strVal val="solid"/>
                                      </p:to>
                                    </p:set>
                                  </p:childTnLst>
                                </p:cTn>
                              </p:par>
                            </p:childTnLst>
                          </p:cTn>
                        </p:par>
                      </p:childTnLst>
                    </p:cTn>
                  </p:par>
                  <p:par>
                    <p:cTn id="9" fill="hold">
                      <p:stCondLst>
                        <p:cond delay="indefinite"/>
                      </p:stCondLst>
                      <p:childTnLst>
                        <p:par>
                          <p:cTn id="10" fill="hold">
                            <p:stCondLst>
                              <p:cond delay="0"/>
                            </p:stCondLst>
                            <p:childTnLst>
                              <p:par>
                                <p:cTn id="11" presetID="16" presetClass="emph" presetSubtype="0" fill="hold" nodeType="clickEffect">
                                  <p:stCondLst>
                                    <p:cond delay="0"/>
                                  </p:stCondLst>
                                  <p:iterate type="lt">
                                    <p:tmPct val="4000"/>
                                  </p:iterate>
                                  <p:childTnLst>
                                    <p:set>
                                      <p:cBhvr override="childStyle">
                                        <p:cTn id="12" dur="500" fill="hold"/>
                                        <p:tgtEl>
                                          <p:spTgt spid="5">
                                            <p:txEl>
                                              <p:pRg st="4" end="4"/>
                                            </p:txEl>
                                          </p:spTgt>
                                        </p:tgtEl>
                                        <p:attrNameLst>
                                          <p:attrName>style.color</p:attrName>
                                        </p:attrNameLst>
                                      </p:cBhvr>
                                      <p:to>
                                        <p:clrVal>
                                          <a:schemeClr val="accent2"/>
                                        </p:clrVal>
                                      </p:to>
                                    </p:set>
                                    <p:set>
                                      <p:cBhvr>
                                        <p:cTn id="13" dur="500" fill="hold"/>
                                        <p:tgtEl>
                                          <p:spTgt spid="5">
                                            <p:txEl>
                                              <p:pRg st="4" end="4"/>
                                            </p:txEl>
                                          </p:spTgt>
                                        </p:tgtEl>
                                        <p:attrNameLst>
                                          <p:attrName>fillcolor</p:attrName>
                                        </p:attrNameLst>
                                      </p:cBhvr>
                                      <p:to>
                                        <p:clrVal>
                                          <a:schemeClr val="accent2"/>
                                        </p:clrVal>
                                      </p:to>
                                    </p:set>
                                    <p:set>
                                      <p:cBhvr>
                                        <p:cTn id="14" dur="500" fill="hold"/>
                                        <p:tgtEl>
                                          <p:spTgt spid="5">
                                            <p:txEl>
                                              <p:pRg st="4" end="4"/>
                                            </p:txEl>
                                          </p:spTgt>
                                        </p:tgtEl>
                                        <p:attrNameLst>
                                          <p:attrName>fill.type</p:attrName>
                                        </p:attrNameLst>
                                      </p:cBhvr>
                                      <p:to>
                                        <p:strVal val="solid"/>
                                      </p:to>
                                    </p:set>
                                  </p:childTnLst>
                                </p:cTn>
                              </p:par>
                            </p:childTnLst>
                          </p:cTn>
                        </p:par>
                      </p:childTnLst>
                    </p:cTn>
                  </p:par>
                  <p:par>
                    <p:cTn id="15" fill="hold">
                      <p:stCondLst>
                        <p:cond delay="indefinite"/>
                      </p:stCondLst>
                      <p:childTnLst>
                        <p:par>
                          <p:cTn id="16" fill="hold">
                            <p:stCondLst>
                              <p:cond delay="0"/>
                            </p:stCondLst>
                            <p:childTnLst>
                              <p:par>
                                <p:cTn id="17" presetID="16" presetClass="emph" presetSubtype="0" fill="hold" nodeType="clickEffect">
                                  <p:stCondLst>
                                    <p:cond delay="0"/>
                                  </p:stCondLst>
                                  <p:iterate type="lt">
                                    <p:tmPct val="4000"/>
                                  </p:iterate>
                                  <p:childTnLst>
                                    <p:set>
                                      <p:cBhvr override="childStyle">
                                        <p:cTn id="18" dur="500" fill="hold"/>
                                        <p:tgtEl>
                                          <p:spTgt spid="5">
                                            <p:txEl>
                                              <p:pRg st="5" end="5"/>
                                            </p:txEl>
                                          </p:spTgt>
                                        </p:tgtEl>
                                        <p:attrNameLst>
                                          <p:attrName>style.color</p:attrName>
                                        </p:attrNameLst>
                                      </p:cBhvr>
                                      <p:to>
                                        <p:clrVal>
                                          <a:schemeClr val="accent2"/>
                                        </p:clrVal>
                                      </p:to>
                                    </p:set>
                                    <p:set>
                                      <p:cBhvr>
                                        <p:cTn id="19" dur="500" fill="hold"/>
                                        <p:tgtEl>
                                          <p:spTgt spid="5">
                                            <p:txEl>
                                              <p:pRg st="5" end="5"/>
                                            </p:txEl>
                                          </p:spTgt>
                                        </p:tgtEl>
                                        <p:attrNameLst>
                                          <p:attrName>fillcolor</p:attrName>
                                        </p:attrNameLst>
                                      </p:cBhvr>
                                      <p:to>
                                        <p:clrVal>
                                          <a:schemeClr val="accent2"/>
                                        </p:clrVal>
                                      </p:to>
                                    </p:set>
                                    <p:set>
                                      <p:cBhvr>
                                        <p:cTn id="20" dur="500" fill="hold"/>
                                        <p:tgtEl>
                                          <p:spTgt spid="5">
                                            <p:txEl>
                                              <p:pRg st="5" end="5"/>
                                            </p:txEl>
                                          </p:spTgt>
                                        </p:tgtEl>
                                        <p:attrNameLst>
                                          <p:attrName>fill.type</p:attrName>
                                        </p:attrNameLst>
                                      </p:cBhvr>
                                      <p:to>
                                        <p:strVal val="solid"/>
                                      </p:to>
                                    </p:set>
                                  </p:childTnLst>
                                </p:cTn>
                              </p:par>
                            </p:childTnLst>
                          </p:cTn>
                        </p:par>
                      </p:childTnLst>
                    </p:cTn>
                  </p:par>
                  <p:par>
                    <p:cTn id="21" fill="hold">
                      <p:stCondLst>
                        <p:cond delay="indefinite"/>
                      </p:stCondLst>
                      <p:childTnLst>
                        <p:par>
                          <p:cTn id="22" fill="hold">
                            <p:stCondLst>
                              <p:cond delay="0"/>
                            </p:stCondLst>
                            <p:childTnLst>
                              <p:par>
                                <p:cTn id="23" presetID="16" presetClass="emph" presetSubtype="0" fill="hold" nodeType="clickEffect">
                                  <p:stCondLst>
                                    <p:cond delay="0"/>
                                  </p:stCondLst>
                                  <p:iterate type="lt">
                                    <p:tmPct val="4000"/>
                                  </p:iterate>
                                  <p:childTnLst>
                                    <p:set>
                                      <p:cBhvr override="childStyle">
                                        <p:cTn id="24" dur="500" fill="hold"/>
                                        <p:tgtEl>
                                          <p:spTgt spid="5">
                                            <p:txEl>
                                              <p:pRg st="6" end="6"/>
                                            </p:txEl>
                                          </p:spTgt>
                                        </p:tgtEl>
                                        <p:attrNameLst>
                                          <p:attrName>style.color</p:attrName>
                                        </p:attrNameLst>
                                      </p:cBhvr>
                                      <p:to>
                                        <p:clrVal>
                                          <a:schemeClr val="accent2"/>
                                        </p:clrVal>
                                      </p:to>
                                    </p:set>
                                    <p:set>
                                      <p:cBhvr>
                                        <p:cTn id="25" dur="500" fill="hold"/>
                                        <p:tgtEl>
                                          <p:spTgt spid="5">
                                            <p:txEl>
                                              <p:pRg st="6" end="6"/>
                                            </p:txEl>
                                          </p:spTgt>
                                        </p:tgtEl>
                                        <p:attrNameLst>
                                          <p:attrName>fillcolor</p:attrName>
                                        </p:attrNameLst>
                                      </p:cBhvr>
                                      <p:to>
                                        <p:clrVal>
                                          <a:schemeClr val="accent2"/>
                                        </p:clrVal>
                                      </p:to>
                                    </p:set>
                                    <p:set>
                                      <p:cBhvr>
                                        <p:cTn id="26" dur="500" fill="hold"/>
                                        <p:tgtEl>
                                          <p:spTgt spid="5">
                                            <p:txEl>
                                              <p:pRg st="6" end="6"/>
                                            </p:txEl>
                                          </p:spTgt>
                                        </p:tgtEl>
                                        <p:attrNameLst>
                                          <p:attrName>fill.type</p:attrName>
                                        </p:attrNameLst>
                                      </p:cBhvr>
                                      <p:to>
                                        <p:strVal val="solid"/>
                                      </p:to>
                                    </p:set>
                                  </p:childTnLst>
                                </p:cTn>
                              </p:par>
                            </p:childTnLst>
                          </p:cTn>
                        </p:par>
                      </p:childTnLst>
                    </p:cTn>
                  </p:par>
                  <p:par>
                    <p:cTn id="27" fill="hold">
                      <p:stCondLst>
                        <p:cond delay="indefinite"/>
                      </p:stCondLst>
                      <p:childTnLst>
                        <p:par>
                          <p:cTn id="28" fill="hold">
                            <p:stCondLst>
                              <p:cond delay="0"/>
                            </p:stCondLst>
                            <p:childTnLst>
                              <p:par>
                                <p:cTn id="29" presetID="16" presetClass="emph" presetSubtype="0" fill="hold" nodeType="clickEffect">
                                  <p:stCondLst>
                                    <p:cond delay="0"/>
                                  </p:stCondLst>
                                  <p:iterate type="lt">
                                    <p:tmPct val="4000"/>
                                  </p:iterate>
                                  <p:childTnLst>
                                    <p:set>
                                      <p:cBhvr override="childStyle">
                                        <p:cTn id="30" dur="500" fill="hold"/>
                                        <p:tgtEl>
                                          <p:spTgt spid="5">
                                            <p:txEl>
                                              <p:pRg st="7" end="7"/>
                                            </p:txEl>
                                          </p:spTgt>
                                        </p:tgtEl>
                                        <p:attrNameLst>
                                          <p:attrName>style.color</p:attrName>
                                        </p:attrNameLst>
                                      </p:cBhvr>
                                      <p:to>
                                        <p:clrVal>
                                          <a:schemeClr val="accent2"/>
                                        </p:clrVal>
                                      </p:to>
                                    </p:set>
                                    <p:set>
                                      <p:cBhvr>
                                        <p:cTn id="31" dur="500" fill="hold"/>
                                        <p:tgtEl>
                                          <p:spTgt spid="5">
                                            <p:txEl>
                                              <p:pRg st="7" end="7"/>
                                            </p:txEl>
                                          </p:spTgt>
                                        </p:tgtEl>
                                        <p:attrNameLst>
                                          <p:attrName>fillcolor</p:attrName>
                                        </p:attrNameLst>
                                      </p:cBhvr>
                                      <p:to>
                                        <p:clrVal>
                                          <a:schemeClr val="accent2"/>
                                        </p:clrVal>
                                      </p:to>
                                    </p:set>
                                    <p:set>
                                      <p:cBhvr>
                                        <p:cTn id="32" dur="500" fill="hold"/>
                                        <p:tgtEl>
                                          <p:spTgt spid="5">
                                            <p:txEl>
                                              <p:pRg st="7" end="7"/>
                                            </p:txEl>
                                          </p:spTgt>
                                        </p:tgtEl>
                                        <p:attrNameLst>
                                          <p:attrName>fill.type</p:attrName>
                                        </p:attrNameLst>
                                      </p:cBhvr>
                                      <p:to>
                                        <p:strVal val="solid"/>
                                      </p:to>
                                    </p:set>
                                  </p:childTnLst>
                                </p:cTn>
                              </p:par>
                            </p:childTnLst>
                          </p:cTn>
                        </p:par>
                      </p:childTnLst>
                    </p:cTn>
                  </p:par>
                  <p:par>
                    <p:cTn id="33" fill="hold">
                      <p:stCondLst>
                        <p:cond delay="indefinite"/>
                      </p:stCondLst>
                      <p:childTnLst>
                        <p:par>
                          <p:cTn id="34" fill="hold">
                            <p:stCondLst>
                              <p:cond delay="0"/>
                            </p:stCondLst>
                            <p:childTnLst>
                              <p:par>
                                <p:cTn id="35" presetID="16" presetClass="emph" presetSubtype="0" fill="hold" nodeType="clickEffect">
                                  <p:stCondLst>
                                    <p:cond delay="0"/>
                                  </p:stCondLst>
                                  <p:iterate type="lt">
                                    <p:tmPct val="4000"/>
                                  </p:iterate>
                                  <p:childTnLst>
                                    <p:set>
                                      <p:cBhvr override="childStyle">
                                        <p:cTn id="36" dur="500" fill="hold"/>
                                        <p:tgtEl>
                                          <p:spTgt spid="5">
                                            <p:txEl>
                                              <p:pRg st="0" end="0"/>
                                            </p:txEl>
                                          </p:spTgt>
                                        </p:tgtEl>
                                        <p:attrNameLst>
                                          <p:attrName>style.color</p:attrName>
                                        </p:attrNameLst>
                                      </p:cBhvr>
                                      <p:to>
                                        <p:clrVal>
                                          <a:schemeClr val="accent2"/>
                                        </p:clrVal>
                                      </p:to>
                                    </p:set>
                                    <p:set>
                                      <p:cBhvr>
                                        <p:cTn id="37" dur="500" fill="hold"/>
                                        <p:tgtEl>
                                          <p:spTgt spid="5">
                                            <p:txEl>
                                              <p:pRg st="0" end="0"/>
                                            </p:txEl>
                                          </p:spTgt>
                                        </p:tgtEl>
                                        <p:attrNameLst>
                                          <p:attrName>fillcolor</p:attrName>
                                        </p:attrNameLst>
                                      </p:cBhvr>
                                      <p:to>
                                        <p:clrVal>
                                          <a:schemeClr val="accent2"/>
                                        </p:clrVal>
                                      </p:to>
                                    </p:set>
                                    <p:set>
                                      <p:cBhvr>
                                        <p:cTn id="38" dur="500" fill="hold"/>
                                        <p:tgtEl>
                                          <p:spTgt spid="5">
                                            <p:txEl>
                                              <p:pRg st="0" end="0"/>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Autofit/>
          </a:bodyPr>
          <a:lstStyle/>
          <a:p>
            <a:r>
              <a:rPr lang="en-US" sz="3600" dirty="0"/>
              <a:t>Amazon RDS: DB Purchase Type and Multiple </a:t>
            </a:r>
            <a:br>
              <a:rPr lang="en-US" sz="3600" dirty="0"/>
            </a:br>
            <a:r>
              <a:rPr lang="en-US" sz="3600" dirty="0"/>
              <a:t>DB Instances</a:t>
            </a:r>
          </a:p>
        </p:txBody>
      </p:sp>
      <p:sp>
        <p:nvSpPr>
          <p:cNvPr id="5" name="Content Placeholder 2"/>
          <p:cNvSpPr>
            <a:spLocks noGrp="1"/>
          </p:cNvSpPr>
          <p:nvPr>
            <p:ph idx="1"/>
          </p:nvPr>
        </p:nvSpPr>
        <p:spPr/>
        <p:txBody>
          <a:bodyPr/>
          <a:lstStyle/>
          <a:p>
            <a:pPr marL="514350" indent="-514350">
              <a:buFont typeface="+mj-lt"/>
              <a:buAutoNum type="arabicPeriod" startAt="3"/>
            </a:pPr>
            <a:r>
              <a:rPr lang="en-US" b="1" dirty="0"/>
              <a:t>DB Purchase Type:</a:t>
            </a:r>
          </a:p>
          <a:p>
            <a:pPr marL="922338" lvl="1" indent="-465138"/>
            <a:r>
              <a:rPr lang="fr-FR" sz="2800" dirty="0"/>
              <a:t>Instance de base de données à la demande</a:t>
            </a:r>
            <a:endParaRPr lang="en-US" sz="2800" dirty="0"/>
          </a:p>
          <a:p>
            <a:pPr marL="1384300" lvl="2" indent="-469900"/>
            <a:r>
              <a:rPr lang="fr-FR" sz="2400" dirty="0"/>
              <a:t>Capacité de calcul à l'heure</a:t>
            </a:r>
            <a:endParaRPr lang="en-US" sz="2400" dirty="0"/>
          </a:p>
          <a:p>
            <a:pPr marL="922338" lvl="1" indent="-465138"/>
            <a:r>
              <a:rPr lang="fr-FR" sz="2800" dirty="0"/>
              <a:t>Instances de base de données réservées</a:t>
            </a:r>
            <a:endParaRPr lang="en-US" sz="2800" dirty="0"/>
          </a:p>
          <a:p>
            <a:pPr marL="1384300" lvl="2" indent="-469900"/>
            <a:r>
              <a:rPr lang="fr-FR" sz="2400" dirty="0"/>
              <a:t>Paiement initial bas et unique pour les instances de base de données réservées avec une durée de 1 ou 3 ans</a:t>
            </a:r>
          </a:p>
          <a:p>
            <a:pPr marL="914400" lvl="2" indent="0">
              <a:buNone/>
            </a:pPr>
            <a:endParaRPr lang="en-US" dirty="0"/>
          </a:p>
          <a:p>
            <a:pPr marL="514350" indent="-514350">
              <a:buFont typeface="+mj-lt"/>
              <a:buAutoNum type="arabicPeriod" startAt="4"/>
            </a:pPr>
            <a:r>
              <a:rPr lang="en-US" b="1" dirty="0"/>
              <a:t>Number of DB Instances:</a:t>
            </a:r>
          </a:p>
          <a:p>
            <a:pPr marL="865188" lvl="1" indent="-407988"/>
            <a:r>
              <a:rPr lang="fr-FR" sz="2800" dirty="0"/>
              <a:t>Provisionner plusieurs instances de base de données pour gérer les pics de charge</a:t>
            </a:r>
            <a:endParaRPr lang="en-US" b="1" dirty="0"/>
          </a:p>
        </p:txBody>
      </p:sp>
      <p:sp>
        <p:nvSpPr>
          <p:cNvPr id="3" name="Title 1"/>
          <p:cNvSpPr txBox="1">
            <a:spLocks/>
          </p:cNvSpPr>
          <p:nvPr/>
        </p:nvSpPr>
        <p:spPr>
          <a:xfrm>
            <a:off x="238539" y="263527"/>
            <a:ext cx="11115261" cy="7794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bg1"/>
                </a:solidFill>
                <a:latin typeface="Amazon Ember Light" charset="0"/>
                <a:ea typeface="Amazon Ember Light" charset="0"/>
                <a:cs typeface="Amazon Ember Light" charset="0"/>
              </a:defRPr>
            </a:lvl1pPr>
          </a:lstStyle>
          <a:p>
            <a:endParaRPr lang="en-US" dirty="0"/>
          </a:p>
        </p:txBody>
      </p:sp>
      <p:pic>
        <p:nvPicPr>
          <p:cNvPr id="6" name="Picture 5">
            <a:extLst>
              <a:ext uri="{FF2B5EF4-FFF2-40B4-BE49-F238E27FC236}">
                <a16:creationId xmlns:a16="http://schemas.microsoft.com/office/drawing/2014/main" id="{4FD4DDD8-F1C9-2241-B952-3AFB6226E2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65309" y="5834704"/>
            <a:ext cx="795528" cy="919829"/>
          </a:xfrm>
          <a:prstGeom prst="rect">
            <a:avLst/>
          </a:prstGeom>
        </p:spPr>
      </p:pic>
    </p:spTree>
    <p:custDataLst>
      <p:tags r:id="rId1"/>
    </p:custDataLst>
    <p:extLst>
      <p:ext uri="{BB962C8B-B14F-4D97-AF65-F5344CB8AC3E}">
        <p14:creationId xmlns:p14="http://schemas.microsoft.com/office/powerpoint/2010/main" val="1652774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nodeType="clickEffect">
                                  <p:stCondLst>
                                    <p:cond delay="0"/>
                                  </p:stCondLst>
                                  <p:iterate type="lt">
                                    <p:tmPct val="4000"/>
                                  </p:iterate>
                                  <p:childTnLst>
                                    <p:set>
                                      <p:cBhvr override="childStyle">
                                        <p:cTn id="6" dur="500" fill="hold"/>
                                        <p:tgtEl>
                                          <p:spTgt spid="5">
                                            <p:txEl>
                                              <p:pRg st="1" end="1"/>
                                            </p:txEl>
                                          </p:spTgt>
                                        </p:tgtEl>
                                        <p:attrNameLst>
                                          <p:attrName>style.color</p:attrName>
                                        </p:attrNameLst>
                                      </p:cBhvr>
                                      <p:to>
                                        <p:clrVal>
                                          <a:schemeClr val="accent2"/>
                                        </p:clrVal>
                                      </p:to>
                                    </p:set>
                                    <p:set>
                                      <p:cBhvr>
                                        <p:cTn id="7" dur="500" fill="hold"/>
                                        <p:tgtEl>
                                          <p:spTgt spid="5">
                                            <p:txEl>
                                              <p:pRg st="1" end="1"/>
                                            </p:txEl>
                                          </p:spTgt>
                                        </p:tgtEl>
                                        <p:attrNameLst>
                                          <p:attrName>fillcolor</p:attrName>
                                        </p:attrNameLst>
                                      </p:cBhvr>
                                      <p:to>
                                        <p:clrVal>
                                          <a:schemeClr val="accent2"/>
                                        </p:clrVal>
                                      </p:to>
                                    </p:set>
                                    <p:set>
                                      <p:cBhvr>
                                        <p:cTn id="8" dur="500" fill="hold"/>
                                        <p:tgtEl>
                                          <p:spTgt spid="5">
                                            <p:txEl>
                                              <p:pRg st="1" end="1"/>
                                            </p:txEl>
                                          </p:spTgt>
                                        </p:tgtEl>
                                        <p:attrNameLst>
                                          <p:attrName>fill.type</p:attrName>
                                        </p:attrNameLst>
                                      </p:cBhvr>
                                      <p:to>
                                        <p:strVal val="solid"/>
                                      </p:to>
                                    </p:set>
                                  </p:childTnLst>
                                </p:cTn>
                              </p:par>
                            </p:childTnLst>
                          </p:cTn>
                        </p:par>
                      </p:childTnLst>
                    </p:cTn>
                  </p:par>
                  <p:par>
                    <p:cTn id="9" fill="hold">
                      <p:stCondLst>
                        <p:cond delay="indefinite"/>
                      </p:stCondLst>
                      <p:childTnLst>
                        <p:par>
                          <p:cTn id="10" fill="hold">
                            <p:stCondLst>
                              <p:cond delay="0"/>
                            </p:stCondLst>
                            <p:childTnLst>
                              <p:par>
                                <p:cTn id="11" presetID="16" presetClass="emph" presetSubtype="0" fill="hold" nodeType="clickEffect">
                                  <p:stCondLst>
                                    <p:cond delay="0"/>
                                  </p:stCondLst>
                                  <p:iterate type="lt">
                                    <p:tmPct val="4000"/>
                                  </p:iterate>
                                  <p:childTnLst>
                                    <p:set>
                                      <p:cBhvr override="childStyle">
                                        <p:cTn id="12" dur="500" fill="hold"/>
                                        <p:tgtEl>
                                          <p:spTgt spid="5">
                                            <p:txEl>
                                              <p:pRg st="0" end="0"/>
                                            </p:txEl>
                                          </p:spTgt>
                                        </p:tgtEl>
                                        <p:attrNameLst>
                                          <p:attrName>style.color</p:attrName>
                                        </p:attrNameLst>
                                      </p:cBhvr>
                                      <p:to>
                                        <p:clrVal>
                                          <a:schemeClr val="accent2"/>
                                        </p:clrVal>
                                      </p:to>
                                    </p:set>
                                    <p:set>
                                      <p:cBhvr>
                                        <p:cTn id="13" dur="500" fill="hold"/>
                                        <p:tgtEl>
                                          <p:spTgt spid="5">
                                            <p:txEl>
                                              <p:pRg st="0" end="0"/>
                                            </p:txEl>
                                          </p:spTgt>
                                        </p:tgtEl>
                                        <p:attrNameLst>
                                          <p:attrName>fillcolor</p:attrName>
                                        </p:attrNameLst>
                                      </p:cBhvr>
                                      <p:to>
                                        <p:clrVal>
                                          <a:schemeClr val="accent2"/>
                                        </p:clrVal>
                                      </p:to>
                                    </p:set>
                                    <p:set>
                                      <p:cBhvr>
                                        <p:cTn id="14" dur="500" fill="hold"/>
                                        <p:tgtEl>
                                          <p:spTgt spid="5">
                                            <p:txEl>
                                              <p:pRg st="0" end="0"/>
                                            </p:txEl>
                                          </p:spTgt>
                                        </p:tgtEl>
                                        <p:attrNameLst>
                                          <p:attrName>fill.type</p:attrName>
                                        </p:attrNameLst>
                                      </p:cBhvr>
                                      <p:to>
                                        <p:strVal val="solid"/>
                                      </p:to>
                                    </p:set>
                                  </p:childTnLst>
                                </p:cTn>
                              </p:par>
                            </p:childTnLst>
                          </p:cTn>
                        </p:par>
                      </p:childTnLst>
                    </p:cTn>
                  </p:par>
                  <p:par>
                    <p:cTn id="15" fill="hold">
                      <p:stCondLst>
                        <p:cond delay="indefinite"/>
                      </p:stCondLst>
                      <p:childTnLst>
                        <p:par>
                          <p:cTn id="16" fill="hold">
                            <p:stCondLst>
                              <p:cond delay="0"/>
                            </p:stCondLst>
                            <p:childTnLst>
                              <p:par>
                                <p:cTn id="17" presetID="16" presetClass="emph" presetSubtype="0" fill="hold" nodeType="clickEffect">
                                  <p:stCondLst>
                                    <p:cond delay="0"/>
                                  </p:stCondLst>
                                  <p:iterate type="lt">
                                    <p:tmPct val="4000"/>
                                  </p:iterate>
                                  <p:childTnLst>
                                    <p:set>
                                      <p:cBhvr override="childStyle">
                                        <p:cTn id="18" dur="500" fill="hold"/>
                                        <p:tgtEl>
                                          <p:spTgt spid="5">
                                            <p:txEl>
                                              <p:pRg st="2" end="2"/>
                                            </p:txEl>
                                          </p:spTgt>
                                        </p:tgtEl>
                                        <p:attrNameLst>
                                          <p:attrName>style.color</p:attrName>
                                        </p:attrNameLst>
                                      </p:cBhvr>
                                      <p:to>
                                        <p:clrVal>
                                          <a:schemeClr val="accent2"/>
                                        </p:clrVal>
                                      </p:to>
                                    </p:set>
                                    <p:set>
                                      <p:cBhvr>
                                        <p:cTn id="19" dur="500" fill="hold"/>
                                        <p:tgtEl>
                                          <p:spTgt spid="5">
                                            <p:txEl>
                                              <p:pRg st="2" end="2"/>
                                            </p:txEl>
                                          </p:spTgt>
                                        </p:tgtEl>
                                        <p:attrNameLst>
                                          <p:attrName>fillcolor</p:attrName>
                                        </p:attrNameLst>
                                      </p:cBhvr>
                                      <p:to>
                                        <p:clrVal>
                                          <a:schemeClr val="accent2"/>
                                        </p:clrVal>
                                      </p:to>
                                    </p:set>
                                    <p:set>
                                      <p:cBhvr>
                                        <p:cTn id="20" dur="500" fill="hold"/>
                                        <p:tgtEl>
                                          <p:spTgt spid="5">
                                            <p:txEl>
                                              <p:pRg st="2" end="2"/>
                                            </p:txEl>
                                          </p:spTgt>
                                        </p:tgtEl>
                                        <p:attrNameLst>
                                          <p:attrName>fill.type</p:attrName>
                                        </p:attrNameLst>
                                      </p:cBhvr>
                                      <p:to>
                                        <p:strVal val="solid"/>
                                      </p:to>
                                    </p:set>
                                  </p:childTnLst>
                                </p:cTn>
                              </p:par>
                            </p:childTnLst>
                          </p:cTn>
                        </p:par>
                      </p:childTnLst>
                    </p:cTn>
                  </p:par>
                  <p:par>
                    <p:cTn id="21" fill="hold">
                      <p:stCondLst>
                        <p:cond delay="indefinite"/>
                      </p:stCondLst>
                      <p:childTnLst>
                        <p:par>
                          <p:cTn id="22" fill="hold">
                            <p:stCondLst>
                              <p:cond delay="0"/>
                            </p:stCondLst>
                            <p:childTnLst>
                              <p:par>
                                <p:cTn id="23" presetID="16" presetClass="emph" presetSubtype="0" fill="hold" nodeType="clickEffect">
                                  <p:stCondLst>
                                    <p:cond delay="0"/>
                                  </p:stCondLst>
                                  <p:iterate type="lt">
                                    <p:tmPct val="4000"/>
                                  </p:iterate>
                                  <p:childTnLst>
                                    <p:set>
                                      <p:cBhvr override="childStyle">
                                        <p:cTn id="24" dur="500" fill="hold"/>
                                        <p:tgtEl>
                                          <p:spTgt spid="5">
                                            <p:txEl>
                                              <p:pRg st="3" end="3"/>
                                            </p:txEl>
                                          </p:spTgt>
                                        </p:tgtEl>
                                        <p:attrNameLst>
                                          <p:attrName>style.color</p:attrName>
                                        </p:attrNameLst>
                                      </p:cBhvr>
                                      <p:to>
                                        <p:clrVal>
                                          <a:schemeClr val="accent2"/>
                                        </p:clrVal>
                                      </p:to>
                                    </p:set>
                                    <p:set>
                                      <p:cBhvr>
                                        <p:cTn id="25" dur="500" fill="hold"/>
                                        <p:tgtEl>
                                          <p:spTgt spid="5">
                                            <p:txEl>
                                              <p:pRg st="3" end="3"/>
                                            </p:txEl>
                                          </p:spTgt>
                                        </p:tgtEl>
                                        <p:attrNameLst>
                                          <p:attrName>fillcolor</p:attrName>
                                        </p:attrNameLst>
                                      </p:cBhvr>
                                      <p:to>
                                        <p:clrVal>
                                          <a:schemeClr val="accent2"/>
                                        </p:clrVal>
                                      </p:to>
                                    </p:set>
                                    <p:set>
                                      <p:cBhvr>
                                        <p:cTn id="26" dur="500" fill="hold"/>
                                        <p:tgtEl>
                                          <p:spTgt spid="5">
                                            <p:txEl>
                                              <p:pRg st="3" end="3"/>
                                            </p:txEl>
                                          </p:spTgt>
                                        </p:tgtEl>
                                        <p:attrNameLst>
                                          <p:attrName>fill.type</p:attrName>
                                        </p:attrNameLst>
                                      </p:cBhvr>
                                      <p:to>
                                        <p:strVal val="solid"/>
                                      </p:to>
                                    </p:set>
                                  </p:childTnLst>
                                </p:cTn>
                              </p:par>
                            </p:childTnLst>
                          </p:cTn>
                        </p:par>
                      </p:childTnLst>
                    </p:cTn>
                  </p:par>
                  <p:par>
                    <p:cTn id="27" fill="hold">
                      <p:stCondLst>
                        <p:cond delay="indefinite"/>
                      </p:stCondLst>
                      <p:childTnLst>
                        <p:par>
                          <p:cTn id="28" fill="hold">
                            <p:stCondLst>
                              <p:cond delay="0"/>
                            </p:stCondLst>
                            <p:childTnLst>
                              <p:par>
                                <p:cTn id="29" presetID="16" presetClass="emph" presetSubtype="0" fill="hold" nodeType="clickEffect">
                                  <p:stCondLst>
                                    <p:cond delay="0"/>
                                  </p:stCondLst>
                                  <p:iterate type="lt">
                                    <p:tmPct val="4000"/>
                                  </p:iterate>
                                  <p:childTnLst>
                                    <p:set>
                                      <p:cBhvr override="childStyle">
                                        <p:cTn id="30" dur="500" fill="hold"/>
                                        <p:tgtEl>
                                          <p:spTgt spid="5">
                                            <p:txEl>
                                              <p:pRg st="6" end="6"/>
                                            </p:txEl>
                                          </p:spTgt>
                                        </p:tgtEl>
                                        <p:attrNameLst>
                                          <p:attrName>style.color</p:attrName>
                                        </p:attrNameLst>
                                      </p:cBhvr>
                                      <p:to>
                                        <p:clrVal>
                                          <a:schemeClr val="accent2"/>
                                        </p:clrVal>
                                      </p:to>
                                    </p:set>
                                    <p:set>
                                      <p:cBhvr>
                                        <p:cTn id="31" dur="500" fill="hold"/>
                                        <p:tgtEl>
                                          <p:spTgt spid="5">
                                            <p:txEl>
                                              <p:pRg st="6" end="6"/>
                                            </p:txEl>
                                          </p:spTgt>
                                        </p:tgtEl>
                                        <p:attrNameLst>
                                          <p:attrName>fillcolor</p:attrName>
                                        </p:attrNameLst>
                                      </p:cBhvr>
                                      <p:to>
                                        <p:clrVal>
                                          <a:schemeClr val="accent2"/>
                                        </p:clrVal>
                                      </p:to>
                                    </p:set>
                                    <p:set>
                                      <p:cBhvr>
                                        <p:cTn id="32" dur="500" fill="hold"/>
                                        <p:tgtEl>
                                          <p:spTgt spid="5">
                                            <p:txEl>
                                              <p:pRg st="6" end="6"/>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Contenu du module</a:t>
            </a:r>
          </a:p>
        </p:txBody>
      </p:sp>
      <p:sp>
        <p:nvSpPr>
          <p:cNvPr id="5" name="Content Placeholder 4"/>
          <p:cNvSpPr>
            <a:spLocks noGrp="1"/>
          </p:cNvSpPr>
          <p:nvPr>
            <p:ph idx="1"/>
          </p:nvPr>
        </p:nvSpPr>
        <p:spPr/>
        <p:txBody>
          <a:bodyPr>
            <a:noAutofit/>
          </a:bodyPr>
          <a:lstStyle/>
          <a:p>
            <a:pPr marL="493713" indent="-493713">
              <a:spcBef>
                <a:spcPts val="1800"/>
              </a:spcBef>
            </a:pPr>
            <a:r>
              <a:rPr lang="en-US" dirty="0"/>
              <a:t>Module 2, Section 4 – Core Services - Database</a:t>
            </a:r>
          </a:p>
          <a:p>
            <a:pPr marL="950913" lvl="1" indent="-493713">
              <a:spcBef>
                <a:spcPts val="1800"/>
              </a:spcBef>
            </a:pPr>
            <a:r>
              <a:rPr lang="en-US" dirty="0"/>
              <a:t>Part 1: Amazon Relational Database Service (Amazon RDS)</a:t>
            </a:r>
          </a:p>
          <a:p>
            <a:pPr marL="950913" lvl="1" indent="-493713">
              <a:spcBef>
                <a:spcPts val="1800"/>
              </a:spcBef>
            </a:pPr>
            <a:r>
              <a:rPr lang="en-US" dirty="0"/>
              <a:t>Part 2: Amazon DynamoDB</a:t>
            </a:r>
          </a:p>
          <a:p>
            <a:pPr marL="950913" lvl="1" indent="-493713">
              <a:spcBef>
                <a:spcPts val="1800"/>
              </a:spcBef>
            </a:pPr>
            <a:r>
              <a:rPr lang="en-US" dirty="0"/>
              <a:t>Part 3: Amazon Redshift</a:t>
            </a:r>
          </a:p>
          <a:p>
            <a:pPr marL="950913" lvl="1" indent="-493713">
              <a:spcBef>
                <a:spcPts val="1800"/>
              </a:spcBef>
            </a:pPr>
            <a:r>
              <a:rPr lang="en-US" dirty="0"/>
              <a:t>Part 4: Amazon Aurora</a:t>
            </a:r>
          </a:p>
        </p:txBody>
      </p:sp>
    </p:spTree>
    <p:custDataLst>
      <p:tags r:id="rId1"/>
    </p:custDataLst>
    <p:extLst>
      <p:ext uri="{BB962C8B-B14F-4D97-AF65-F5344CB8AC3E}">
        <p14:creationId xmlns:p14="http://schemas.microsoft.com/office/powerpoint/2010/main" val="34899360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dirty="0"/>
              <a:t>Amazon RDS: Storage</a:t>
            </a:r>
          </a:p>
        </p:txBody>
      </p:sp>
      <p:sp>
        <p:nvSpPr>
          <p:cNvPr id="5" name="Content Placeholder 2"/>
          <p:cNvSpPr>
            <a:spLocks noGrp="1"/>
          </p:cNvSpPr>
          <p:nvPr>
            <p:ph idx="1"/>
          </p:nvPr>
        </p:nvSpPr>
        <p:spPr>
          <a:xfrm>
            <a:off x="238539" y="1440305"/>
            <a:ext cx="11026770" cy="4913308"/>
          </a:xfrm>
        </p:spPr>
        <p:txBody>
          <a:bodyPr>
            <a:normAutofit/>
          </a:bodyPr>
          <a:lstStyle/>
          <a:p>
            <a:pPr marL="514350" indent="-514350">
              <a:buFont typeface="+mj-lt"/>
              <a:buAutoNum type="arabicPeriod" startAt="5"/>
            </a:pPr>
            <a:r>
              <a:rPr lang="en-US" b="1" dirty="0"/>
              <a:t>Provisioned Storage:</a:t>
            </a:r>
          </a:p>
          <a:p>
            <a:pPr marL="865188" lvl="1" indent="-407988"/>
            <a:r>
              <a:rPr lang="en-US" sz="2800" dirty="0"/>
              <a:t>No charge</a:t>
            </a:r>
          </a:p>
          <a:p>
            <a:pPr marL="1384300" lvl="2" indent="-469900"/>
            <a:r>
              <a:rPr lang="fr-FR" sz="2400" dirty="0"/>
              <a:t>Stockage de sauvegarde jusqu'à 100 % du stockage de la base de données pour la base de données active</a:t>
            </a:r>
            <a:endParaRPr lang="en-US" sz="2400" dirty="0"/>
          </a:p>
          <a:p>
            <a:pPr marL="922338" lvl="1" indent="-465138"/>
            <a:r>
              <a:rPr lang="en-US" sz="2800" dirty="0"/>
              <a:t>Charge (</a:t>
            </a:r>
            <a:r>
              <a:rPr lang="en-US" sz="2800" i="1" dirty="0"/>
              <a:t>GB/month</a:t>
            </a:r>
            <a:r>
              <a:rPr lang="en-US" sz="2800" dirty="0"/>
              <a:t>)</a:t>
            </a:r>
          </a:p>
          <a:p>
            <a:pPr marL="1384300" lvl="2" indent="-469900"/>
            <a:r>
              <a:rPr lang="fr-FR" sz="2400" dirty="0"/>
              <a:t>Stockage de sauvegarde pour les instances de base de données terminées</a:t>
            </a:r>
          </a:p>
          <a:p>
            <a:pPr marL="914400" lvl="2" indent="0">
              <a:buNone/>
            </a:pPr>
            <a:endParaRPr lang="en-US" b="1" dirty="0"/>
          </a:p>
          <a:p>
            <a:pPr marL="514350" indent="-514350">
              <a:buFont typeface="+mj-lt"/>
              <a:buAutoNum type="arabicPeriod" startAt="6"/>
            </a:pPr>
            <a:r>
              <a:rPr lang="en-US" b="1" dirty="0"/>
              <a:t>Additional Storage:</a:t>
            </a:r>
          </a:p>
          <a:p>
            <a:pPr marL="922338" lvl="1" indent="-465138"/>
            <a:r>
              <a:rPr lang="en-US" sz="2800" dirty="0"/>
              <a:t>Charge (</a:t>
            </a:r>
            <a:r>
              <a:rPr lang="en-US" sz="2800" i="1" dirty="0"/>
              <a:t>GB/month</a:t>
            </a:r>
            <a:r>
              <a:rPr lang="en-US" sz="2800" dirty="0"/>
              <a:t>)</a:t>
            </a:r>
          </a:p>
          <a:p>
            <a:pPr marL="1384300" lvl="2" indent="-469900"/>
            <a:r>
              <a:rPr lang="fr-FR" sz="2400" dirty="0"/>
              <a:t>Stockage de sauvegarde en plus du stockage provisionné</a:t>
            </a:r>
            <a:endParaRPr lang="en-US" sz="2400" dirty="0"/>
          </a:p>
        </p:txBody>
      </p:sp>
      <p:sp>
        <p:nvSpPr>
          <p:cNvPr id="3" name="Title 1"/>
          <p:cNvSpPr txBox="1">
            <a:spLocks/>
          </p:cNvSpPr>
          <p:nvPr/>
        </p:nvSpPr>
        <p:spPr>
          <a:xfrm>
            <a:off x="238539" y="263527"/>
            <a:ext cx="11115261" cy="7794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bg1"/>
                </a:solidFill>
                <a:latin typeface="Amazon Ember Light" charset="0"/>
                <a:ea typeface="Amazon Ember Light" charset="0"/>
                <a:cs typeface="Amazon Ember Light" charset="0"/>
              </a:defRPr>
            </a:lvl1pPr>
          </a:lstStyle>
          <a:p>
            <a:endParaRPr lang="en-US" dirty="0"/>
          </a:p>
        </p:txBody>
      </p:sp>
      <p:pic>
        <p:nvPicPr>
          <p:cNvPr id="6" name="Picture 5">
            <a:extLst>
              <a:ext uri="{FF2B5EF4-FFF2-40B4-BE49-F238E27FC236}">
                <a16:creationId xmlns:a16="http://schemas.microsoft.com/office/drawing/2014/main" id="{F5C3C253-52EF-3A42-9CB5-18E3BED462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65309" y="5834704"/>
            <a:ext cx="795528" cy="919829"/>
          </a:xfrm>
          <a:prstGeom prst="rect">
            <a:avLst/>
          </a:prstGeom>
        </p:spPr>
      </p:pic>
    </p:spTree>
    <p:custDataLst>
      <p:tags r:id="rId1"/>
    </p:custDataLst>
    <p:extLst>
      <p:ext uri="{BB962C8B-B14F-4D97-AF65-F5344CB8AC3E}">
        <p14:creationId xmlns:p14="http://schemas.microsoft.com/office/powerpoint/2010/main" val="1648183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nodeType="clickEffect">
                                  <p:stCondLst>
                                    <p:cond delay="0"/>
                                  </p:stCondLst>
                                  <p:iterate type="lt">
                                    <p:tmPct val="4000"/>
                                  </p:iterate>
                                  <p:childTnLst>
                                    <p:set>
                                      <p:cBhvr override="childStyle">
                                        <p:cTn id="6" dur="500" fill="hold"/>
                                        <p:tgtEl>
                                          <p:spTgt spid="5">
                                            <p:txEl>
                                              <p:pRg st="0" end="0"/>
                                            </p:txEl>
                                          </p:spTgt>
                                        </p:tgtEl>
                                        <p:attrNameLst>
                                          <p:attrName>style.color</p:attrName>
                                        </p:attrNameLst>
                                      </p:cBhvr>
                                      <p:to>
                                        <p:clrVal>
                                          <a:schemeClr val="accent2"/>
                                        </p:clrVal>
                                      </p:to>
                                    </p:set>
                                    <p:set>
                                      <p:cBhvr>
                                        <p:cTn id="7" dur="500" fill="hold"/>
                                        <p:tgtEl>
                                          <p:spTgt spid="5">
                                            <p:txEl>
                                              <p:pRg st="0" end="0"/>
                                            </p:txEl>
                                          </p:spTgt>
                                        </p:tgtEl>
                                        <p:attrNameLst>
                                          <p:attrName>fillcolor</p:attrName>
                                        </p:attrNameLst>
                                      </p:cBhvr>
                                      <p:to>
                                        <p:clrVal>
                                          <a:schemeClr val="accent2"/>
                                        </p:clrVal>
                                      </p:to>
                                    </p:set>
                                    <p:set>
                                      <p:cBhvr>
                                        <p:cTn id="8" dur="500" fill="hold"/>
                                        <p:tgtEl>
                                          <p:spTgt spid="5">
                                            <p:txEl>
                                              <p:pRg st="0" end="0"/>
                                            </p:txEl>
                                          </p:spTgt>
                                        </p:tgtEl>
                                        <p:attrNameLst>
                                          <p:attrName>fill.type</p:attrName>
                                        </p:attrNameLst>
                                      </p:cBhvr>
                                      <p:to>
                                        <p:strVal val="solid"/>
                                      </p:to>
                                    </p:set>
                                  </p:childTnLst>
                                </p:cTn>
                              </p:par>
                            </p:childTnLst>
                          </p:cTn>
                        </p:par>
                      </p:childTnLst>
                    </p:cTn>
                  </p:par>
                  <p:par>
                    <p:cTn id="9" fill="hold">
                      <p:stCondLst>
                        <p:cond delay="indefinite"/>
                      </p:stCondLst>
                      <p:childTnLst>
                        <p:par>
                          <p:cTn id="10" fill="hold">
                            <p:stCondLst>
                              <p:cond delay="0"/>
                            </p:stCondLst>
                            <p:childTnLst>
                              <p:par>
                                <p:cTn id="11" presetID="16" presetClass="emph" presetSubtype="0" fill="hold" nodeType="clickEffect">
                                  <p:stCondLst>
                                    <p:cond delay="0"/>
                                  </p:stCondLst>
                                  <p:iterate type="lt">
                                    <p:tmPct val="4000"/>
                                  </p:iterate>
                                  <p:childTnLst>
                                    <p:set>
                                      <p:cBhvr override="childStyle">
                                        <p:cTn id="12" dur="500" fill="hold"/>
                                        <p:tgtEl>
                                          <p:spTgt spid="5">
                                            <p:txEl>
                                              <p:pRg st="1" end="1"/>
                                            </p:txEl>
                                          </p:spTgt>
                                        </p:tgtEl>
                                        <p:attrNameLst>
                                          <p:attrName>style.color</p:attrName>
                                        </p:attrNameLst>
                                      </p:cBhvr>
                                      <p:to>
                                        <p:clrVal>
                                          <a:schemeClr val="accent2"/>
                                        </p:clrVal>
                                      </p:to>
                                    </p:set>
                                    <p:set>
                                      <p:cBhvr>
                                        <p:cTn id="13" dur="500" fill="hold"/>
                                        <p:tgtEl>
                                          <p:spTgt spid="5">
                                            <p:txEl>
                                              <p:pRg st="1" end="1"/>
                                            </p:txEl>
                                          </p:spTgt>
                                        </p:tgtEl>
                                        <p:attrNameLst>
                                          <p:attrName>fillcolor</p:attrName>
                                        </p:attrNameLst>
                                      </p:cBhvr>
                                      <p:to>
                                        <p:clrVal>
                                          <a:schemeClr val="accent2"/>
                                        </p:clrVal>
                                      </p:to>
                                    </p:set>
                                    <p:set>
                                      <p:cBhvr>
                                        <p:cTn id="14" dur="500" fill="hold"/>
                                        <p:tgtEl>
                                          <p:spTgt spid="5">
                                            <p:txEl>
                                              <p:pRg st="1" end="1"/>
                                            </p:txEl>
                                          </p:spTgt>
                                        </p:tgtEl>
                                        <p:attrNameLst>
                                          <p:attrName>fill.type</p:attrName>
                                        </p:attrNameLst>
                                      </p:cBhvr>
                                      <p:to>
                                        <p:strVal val="solid"/>
                                      </p:to>
                                    </p:set>
                                  </p:childTnLst>
                                </p:cTn>
                              </p:par>
                            </p:childTnLst>
                          </p:cTn>
                        </p:par>
                      </p:childTnLst>
                    </p:cTn>
                  </p:par>
                  <p:par>
                    <p:cTn id="15" fill="hold">
                      <p:stCondLst>
                        <p:cond delay="indefinite"/>
                      </p:stCondLst>
                      <p:childTnLst>
                        <p:par>
                          <p:cTn id="16" fill="hold">
                            <p:stCondLst>
                              <p:cond delay="0"/>
                            </p:stCondLst>
                            <p:childTnLst>
                              <p:par>
                                <p:cTn id="17" presetID="16" presetClass="emph" presetSubtype="0" fill="hold" nodeType="clickEffect">
                                  <p:stCondLst>
                                    <p:cond delay="0"/>
                                  </p:stCondLst>
                                  <p:iterate type="lt">
                                    <p:tmPct val="4000"/>
                                  </p:iterate>
                                  <p:childTnLst>
                                    <p:set>
                                      <p:cBhvr override="childStyle">
                                        <p:cTn id="18" dur="500" fill="hold"/>
                                        <p:tgtEl>
                                          <p:spTgt spid="5">
                                            <p:txEl>
                                              <p:pRg st="2" end="2"/>
                                            </p:txEl>
                                          </p:spTgt>
                                        </p:tgtEl>
                                        <p:attrNameLst>
                                          <p:attrName>style.color</p:attrName>
                                        </p:attrNameLst>
                                      </p:cBhvr>
                                      <p:to>
                                        <p:clrVal>
                                          <a:schemeClr val="accent2"/>
                                        </p:clrVal>
                                      </p:to>
                                    </p:set>
                                    <p:set>
                                      <p:cBhvr>
                                        <p:cTn id="19" dur="500" fill="hold"/>
                                        <p:tgtEl>
                                          <p:spTgt spid="5">
                                            <p:txEl>
                                              <p:pRg st="2" end="2"/>
                                            </p:txEl>
                                          </p:spTgt>
                                        </p:tgtEl>
                                        <p:attrNameLst>
                                          <p:attrName>fillcolor</p:attrName>
                                        </p:attrNameLst>
                                      </p:cBhvr>
                                      <p:to>
                                        <p:clrVal>
                                          <a:schemeClr val="accent2"/>
                                        </p:clrVal>
                                      </p:to>
                                    </p:set>
                                    <p:set>
                                      <p:cBhvr>
                                        <p:cTn id="20" dur="500" fill="hold"/>
                                        <p:tgtEl>
                                          <p:spTgt spid="5">
                                            <p:txEl>
                                              <p:pRg st="2" end="2"/>
                                            </p:txEl>
                                          </p:spTgt>
                                        </p:tgtEl>
                                        <p:attrNameLst>
                                          <p:attrName>fill.type</p:attrName>
                                        </p:attrNameLst>
                                      </p:cBhvr>
                                      <p:to>
                                        <p:strVal val="solid"/>
                                      </p:to>
                                    </p:set>
                                  </p:childTnLst>
                                </p:cTn>
                              </p:par>
                            </p:childTnLst>
                          </p:cTn>
                        </p:par>
                      </p:childTnLst>
                    </p:cTn>
                  </p:par>
                  <p:par>
                    <p:cTn id="21" fill="hold">
                      <p:stCondLst>
                        <p:cond delay="indefinite"/>
                      </p:stCondLst>
                      <p:childTnLst>
                        <p:par>
                          <p:cTn id="22" fill="hold">
                            <p:stCondLst>
                              <p:cond delay="0"/>
                            </p:stCondLst>
                            <p:childTnLst>
                              <p:par>
                                <p:cTn id="23" presetID="16" presetClass="emph" presetSubtype="0" fill="hold" nodeType="clickEffect">
                                  <p:stCondLst>
                                    <p:cond delay="0"/>
                                  </p:stCondLst>
                                  <p:iterate type="lt">
                                    <p:tmPct val="4000"/>
                                  </p:iterate>
                                  <p:childTnLst>
                                    <p:set>
                                      <p:cBhvr override="childStyle">
                                        <p:cTn id="24" dur="500" fill="hold"/>
                                        <p:tgtEl>
                                          <p:spTgt spid="5">
                                            <p:txEl>
                                              <p:pRg st="3" end="3"/>
                                            </p:txEl>
                                          </p:spTgt>
                                        </p:tgtEl>
                                        <p:attrNameLst>
                                          <p:attrName>style.color</p:attrName>
                                        </p:attrNameLst>
                                      </p:cBhvr>
                                      <p:to>
                                        <p:clrVal>
                                          <a:schemeClr val="accent2"/>
                                        </p:clrVal>
                                      </p:to>
                                    </p:set>
                                    <p:set>
                                      <p:cBhvr>
                                        <p:cTn id="25" dur="500" fill="hold"/>
                                        <p:tgtEl>
                                          <p:spTgt spid="5">
                                            <p:txEl>
                                              <p:pRg st="3" end="3"/>
                                            </p:txEl>
                                          </p:spTgt>
                                        </p:tgtEl>
                                        <p:attrNameLst>
                                          <p:attrName>fillcolor</p:attrName>
                                        </p:attrNameLst>
                                      </p:cBhvr>
                                      <p:to>
                                        <p:clrVal>
                                          <a:schemeClr val="accent2"/>
                                        </p:clrVal>
                                      </p:to>
                                    </p:set>
                                    <p:set>
                                      <p:cBhvr>
                                        <p:cTn id="26" dur="500" fill="hold"/>
                                        <p:tgtEl>
                                          <p:spTgt spid="5">
                                            <p:txEl>
                                              <p:pRg st="3" end="3"/>
                                            </p:txEl>
                                          </p:spTgt>
                                        </p:tgtEl>
                                        <p:attrNameLst>
                                          <p:attrName>fill.type</p:attrName>
                                        </p:attrNameLst>
                                      </p:cBhvr>
                                      <p:to>
                                        <p:strVal val="solid"/>
                                      </p:to>
                                    </p:set>
                                  </p:childTnLst>
                                </p:cTn>
                              </p:par>
                            </p:childTnLst>
                          </p:cTn>
                        </p:par>
                      </p:childTnLst>
                    </p:cTn>
                  </p:par>
                  <p:par>
                    <p:cTn id="27" fill="hold">
                      <p:stCondLst>
                        <p:cond delay="indefinite"/>
                      </p:stCondLst>
                      <p:childTnLst>
                        <p:par>
                          <p:cTn id="28" fill="hold">
                            <p:stCondLst>
                              <p:cond delay="0"/>
                            </p:stCondLst>
                            <p:childTnLst>
                              <p:par>
                                <p:cTn id="29" presetID="16" presetClass="emph" presetSubtype="0" fill="hold" nodeType="clickEffect">
                                  <p:stCondLst>
                                    <p:cond delay="0"/>
                                  </p:stCondLst>
                                  <p:iterate type="lt">
                                    <p:tmPct val="4000"/>
                                  </p:iterate>
                                  <p:childTnLst>
                                    <p:set>
                                      <p:cBhvr override="childStyle">
                                        <p:cTn id="30" dur="500" fill="hold"/>
                                        <p:tgtEl>
                                          <p:spTgt spid="5">
                                            <p:txEl>
                                              <p:pRg st="6" end="6"/>
                                            </p:txEl>
                                          </p:spTgt>
                                        </p:tgtEl>
                                        <p:attrNameLst>
                                          <p:attrName>style.color</p:attrName>
                                        </p:attrNameLst>
                                      </p:cBhvr>
                                      <p:to>
                                        <p:clrVal>
                                          <a:schemeClr val="accent2"/>
                                        </p:clrVal>
                                      </p:to>
                                    </p:set>
                                    <p:set>
                                      <p:cBhvr>
                                        <p:cTn id="31" dur="500" fill="hold"/>
                                        <p:tgtEl>
                                          <p:spTgt spid="5">
                                            <p:txEl>
                                              <p:pRg st="6" end="6"/>
                                            </p:txEl>
                                          </p:spTgt>
                                        </p:tgtEl>
                                        <p:attrNameLst>
                                          <p:attrName>fillcolor</p:attrName>
                                        </p:attrNameLst>
                                      </p:cBhvr>
                                      <p:to>
                                        <p:clrVal>
                                          <a:schemeClr val="accent2"/>
                                        </p:clrVal>
                                      </p:to>
                                    </p:set>
                                    <p:set>
                                      <p:cBhvr>
                                        <p:cTn id="32" dur="500" fill="hold"/>
                                        <p:tgtEl>
                                          <p:spTgt spid="5">
                                            <p:txEl>
                                              <p:pRg st="6" end="6"/>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rmAutofit fontScale="90000"/>
          </a:bodyPr>
          <a:lstStyle/>
          <a:p>
            <a:r>
              <a:rPr lang="en-US" dirty="0"/>
              <a:t>Amazon RDS: Deployment Type and Data Transfer</a:t>
            </a:r>
          </a:p>
        </p:txBody>
      </p:sp>
      <p:sp>
        <p:nvSpPr>
          <p:cNvPr id="5" name="Content Placeholder 2"/>
          <p:cNvSpPr>
            <a:spLocks noGrp="1"/>
          </p:cNvSpPr>
          <p:nvPr>
            <p:ph idx="1"/>
          </p:nvPr>
        </p:nvSpPr>
        <p:spPr/>
        <p:txBody>
          <a:bodyPr>
            <a:normAutofit lnSpcReduction="10000"/>
          </a:bodyPr>
          <a:lstStyle/>
          <a:p>
            <a:pPr marL="514350" indent="-514350">
              <a:buFont typeface="+mj-lt"/>
              <a:buAutoNum type="arabicPeriod" startAt="7"/>
            </a:pPr>
            <a:r>
              <a:rPr lang="en-US" b="1" dirty="0" err="1"/>
              <a:t>Requêtes</a:t>
            </a:r>
            <a:r>
              <a:rPr lang="en-US" b="1" dirty="0"/>
              <a:t> :</a:t>
            </a:r>
          </a:p>
          <a:p>
            <a:pPr marL="917575" lvl="1" indent="-460375"/>
            <a:r>
              <a:rPr lang="en-US" sz="2800" dirty="0"/>
              <a:t>The number of input and output request made to the database</a:t>
            </a:r>
            <a:endParaRPr lang="en-US" b="1" dirty="0"/>
          </a:p>
          <a:p>
            <a:pPr marL="514350" indent="-514350">
              <a:buFont typeface="+mj-lt"/>
              <a:buAutoNum type="arabicPeriod" startAt="7"/>
            </a:pPr>
            <a:endParaRPr lang="en-US" b="1" dirty="0"/>
          </a:p>
          <a:p>
            <a:pPr marL="514350" indent="-514350">
              <a:buFont typeface="+mj-lt"/>
              <a:buAutoNum type="arabicPeriod" startAt="7"/>
            </a:pPr>
            <a:r>
              <a:rPr lang="fr-FR" b="1" dirty="0"/>
              <a:t>Type de déploiement - Les frais de stockage et d'entrée/sortie (E/S) varient selon</a:t>
            </a:r>
            <a:r>
              <a:rPr lang="en-US" b="1" dirty="0"/>
              <a:t>:</a:t>
            </a:r>
          </a:p>
          <a:p>
            <a:pPr marL="917575" lvl="1" indent="-460375"/>
            <a:r>
              <a:rPr lang="en-US" sz="2800" dirty="0"/>
              <a:t>Single Availability Zones</a:t>
            </a:r>
          </a:p>
          <a:p>
            <a:pPr marL="917575" lvl="1" indent="-460375"/>
            <a:r>
              <a:rPr lang="en-US" sz="2800" dirty="0"/>
              <a:t>Multiple Availability Zones</a:t>
            </a:r>
          </a:p>
          <a:p>
            <a:pPr marL="0" indent="0">
              <a:buNone/>
            </a:pPr>
            <a:endParaRPr lang="en-US" dirty="0"/>
          </a:p>
          <a:p>
            <a:pPr marL="514350" indent="-514350">
              <a:buFont typeface="+mj-lt"/>
              <a:buAutoNum type="arabicPeriod" startAt="9"/>
            </a:pPr>
            <a:r>
              <a:rPr lang="en-US" b="1" dirty="0"/>
              <a:t>Data Transfer:</a:t>
            </a:r>
          </a:p>
          <a:p>
            <a:pPr marL="922338" lvl="1" indent="-465138"/>
            <a:r>
              <a:rPr lang="fr-FR" sz="2800" dirty="0"/>
              <a:t>Aucun frais pour le transfert de données entrantes</a:t>
            </a:r>
            <a:r>
              <a:rPr lang="en-US" sz="2800" dirty="0"/>
              <a:t> </a:t>
            </a:r>
          </a:p>
          <a:p>
            <a:pPr marL="922338" lvl="1" indent="-465138"/>
            <a:r>
              <a:rPr lang="fr-FR" sz="2800" dirty="0"/>
              <a:t>Frais échelonnés pour le transfert de données sortantes</a:t>
            </a:r>
            <a:endParaRPr lang="en-US" b="1" dirty="0"/>
          </a:p>
        </p:txBody>
      </p:sp>
      <p:sp>
        <p:nvSpPr>
          <p:cNvPr id="3" name="Title 1"/>
          <p:cNvSpPr txBox="1">
            <a:spLocks/>
          </p:cNvSpPr>
          <p:nvPr/>
        </p:nvSpPr>
        <p:spPr>
          <a:xfrm>
            <a:off x="238539" y="263527"/>
            <a:ext cx="11115261" cy="7794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bg1"/>
                </a:solidFill>
                <a:latin typeface="Amazon Ember Light" charset="0"/>
                <a:ea typeface="Amazon Ember Light" charset="0"/>
                <a:cs typeface="Amazon Ember Light" charset="0"/>
              </a:defRPr>
            </a:lvl1pPr>
          </a:lstStyle>
          <a:p>
            <a:endParaRPr lang="en-US" dirty="0"/>
          </a:p>
        </p:txBody>
      </p:sp>
      <p:pic>
        <p:nvPicPr>
          <p:cNvPr id="6" name="Picture 5">
            <a:extLst>
              <a:ext uri="{FF2B5EF4-FFF2-40B4-BE49-F238E27FC236}">
                <a16:creationId xmlns:a16="http://schemas.microsoft.com/office/drawing/2014/main" id="{07B8A479-10E1-EE40-A639-3C75E7C10A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65309" y="5834704"/>
            <a:ext cx="795528" cy="919829"/>
          </a:xfrm>
          <a:prstGeom prst="rect">
            <a:avLst/>
          </a:prstGeom>
        </p:spPr>
      </p:pic>
    </p:spTree>
    <p:custDataLst>
      <p:tags r:id="rId1"/>
    </p:custDataLst>
    <p:extLst>
      <p:ext uri="{BB962C8B-B14F-4D97-AF65-F5344CB8AC3E}">
        <p14:creationId xmlns:p14="http://schemas.microsoft.com/office/powerpoint/2010/main" val="15607315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 Review</a:t>
            </a:r>
          </a:p>
        </p:txBody>
      </p:sp>
      <p:sp>
        <p:nvSpPr>
          <p:cNvPr id="3" name="Content Placeholder 2"/>
          <p:cNvSpPr>
            <a:spLocks noGrp="1"/>
          </p:cNvSpPr>
          <p:nvPr>
            <p:ph idx="1"/>
          </p:nvPr>
        </p:nvSpPr>
        <p:spPr>
          <a:xfrm>
            <a:off x="238539" y="1440305"/>
            <a:ext cx="11340548" cy="4913308"/>
          </a:xfrm>
        </p:spPr>
        <p:txBody>
          <a:bodyPr>
            <a:normAutofit/>
          </a:bodyPr>
          <a:lstStyle/>
          <a:p>
            <a:pPr marL="0" indent="0">
              <a:lnSpc>
                <a:spcPct val="120000"/>
              </a:lnSpc>
              <a:spcBef>
                <a:spcPts val="0"/>
              </a:spcBef>
              <a:buNone/>
            </a:pPr>
            <a:r>
              <a:rPr lang="fr-FR" dirty="0"/>
              <a:t>Configurez, exploitez et mettez à l'échelle des </a:t>
            </a:r>
            <a:r>
              <a:rPr lang="fr-FR" b="1" dirty="0">
                <a:solidFill>
                  <a:srgbClr val="0070C0"/>
                </a:solidFill>
                <a:latin typeface="Amazon Ember" panose="020B0603020204020204" pitchFamily="34" charset="0"/>
              </a:rPr>
              <a:t>bases de données relationnelles </a:t>
            </a:r>
            <a:r>
              <a:rPr lang="fr-FR" dirty="0"/>
              <a:t>dans le cloud.</a:t>
            </a:r>
          </a:p>
          <a:p>
            <a:pPr marL="0" indent="0">
              <a:lnSpc>
                <a:spcPct val="120000"/>
              </a:lnSpc>
              <a:spcBef>
                <a:spcPts val="0"/>
              </a:spcBef>
              <a:buNone/>
            </a:pPr>
            <a:r>
              <a:rPr lang="fr-FR" dirty="0"/>
              <a:t>Les fonctionnalités incluent</a:t>
            </a:r>
            <a:r>
              <a:rPr lang="en-US" dirty="0"/>
              <a:t> :</a:t>
            </a:r>
          </a:p>
          <a:p>
            <a:pPr marL="457200" lvl="1" indent="-457200">
              <a:lnSpc>
                <a:spcPct val="110000"/>
              </a:lnSpc>
              <a:spcBef>
                <a:spcPts val="1200"/>
              </a:spcBef>
            </a:pPr>
            <a:r>
              <a:rPr lang="en-US" dirty="0"/>
              <a:t>Service </a:t>
            </a:r>
            <a:r>
              <a:rPr lang="en-US" dirty="0" err="1"/>
              <a:t>managé</a:t>
            </a:r>
            <a:endParaRPr lang="en-US" dirty="0"/>
          </a:p>
          <a:p>
            <a:pPr marL="457200" lvl="1" indent="-457200">
              <a:lnSpc>
                <a:spcPct val="110000"/>
              </a:lnSpc>
              <a:spcBef>
                <a:spcPts val="1200"/>
              </a:spcBef>
            </a:pPr>
            <a:r>
              <a:rPr lang="fr-FR" dirty="0"/>
              <a:t>Accessible via la console, AWS RDS CLI ou de simples appels d’API</a:t>
            </a:r>
          </a:p>
          <a:p>
            <a:pPr marL="457200" lvl="1" indent="-457200">
              <a:lnSpc>
                <a:spcPct val="110000"/>
              </a:lnSpc>
              <a:spcBef>
                <a:spcPts val="1200"/>
              </a:spcBef>
            </a:pPr>
            <a:r>
              <a:rPr lang="en-US" dirty="0"/>
              <a:t>Scalable (compute and storage)</a:t>
            </a:r>
          </a:p>
          <a:p>
            <a:pPr marL="457200" lvl="1" indent="-457200">
              <a:lnSpc>
                <a:spcPct val="110000"/>
              </a:lnSpc>
              <a:spcBef>
                <a:spcPts val="1200"/>
              </a:spcBef>
            </a:pPr>
            <a:r>
              <a:rPr lang="fr-FR" dirty="0"/>
              <a:t>Redondance et sauvegarde automatisées disponibles</a:t>
            </a:r>
          </a:p>
          <a:p>
            <a:pPr marL="457200" lvl="1" indent="-457200">
              <a:lnSpc>
                <a:spcPct val="110000"/>
              </a:lnSpc>
              <a:spcBef>
                <a:spcPts val="1200"/>
              </a:spcBef>
            </a:pPr>
            <a:r>
              <a:rPr lang="fr-FR" dirty="0"/>
              <a:t>Moteurs de base de données pris en charge</a:t>
            </a:r>
            <a:r>
              <a:rPr lang="en-US" dirty="0"/>
              <a:t>:</a:t>
            </a:r>
          </a:p>
          <a:p>
            <a:pPr marL="976313" lvl="2" indent="-455613">
              <a:lnSpc>
                <a:spcPct val="120000"/>
              </a:lnSpc>
              <a:spcBef>
                <a:spcPts val="0"/>
              </a:spcBef>
            </a:pPr>
            <a:r>
              <a:rPr lang="en-US" sz="2133" dirty="0"/>
              <a:t>Amazon Aurora, PostgreSQL, MySQL, MariaDB, ORACLE, Microsoft SQL Server</a:t>
            </a:r>
          </a:p>
          <a:p>
            <a:pPr marL="685783" lvl="1" indent="-457189">
              <a:lnSpc>
                <a:spcPct val="120000"/>
              </a:lnSpc>
              <a:spcBef>
                <a:spcPts val="0"/>
              </a:spcBef>
            </a:pPr>
            <a:endParaRPr lang="en-US" dirty="0"/>
          </a:p>
        </p:txBody>
      </p:sp>
      <p:pic>
        <p:nvPicPr>
          <p:cNvPr id="7" name="Picture 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1353800" y="5987103"/>
            <a:ext cx="923649" cy="923649"/>
          </a:xfrm>
          <a:prstGeom prst="rect">
            <a:avLst/>
          </a:prstGeom>
        </p:spPr>
      </p:pic>
    </p:spTree>
    <p:custDataLst>
      <p:tags r:id="rId1"/>
    </p:custDataLst>
    <p:extLst>
      <p:ext uri="{BB962C8B-B14F-4D97-AF65-F5344CB8AC3E}">
        <p14:creationId xmlns:p14="http://schemas.microsoft.com/office/powerpoint/2010/main" val="35995648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8805" y="2932909"/>
            <a:ext cx="11095836" cy="779463"/>
          </a:xfrm>
        </p:spPr>
        <p:txBody>
          <a:bodyPr>
            <a:noAutofit/>
          </a:bodyPr>
          <a:lstStyle/>
          <a:p>
            <a:pPr algn="ctr"/>
            <a:r>
              <a:rPr lang="en-US" sz="5800" dirty="0"/>
              <a:t>Amazon RDS Demo</a:t>
            </a:r>
          </a:p>
        </p:txBody>
      </p:sp>
    </p:spTree>
    <p:custDataLst>
      <p:tags r:id="rId1"/>
    </p:custDataLst>
    <p:extLst>
      <p:ext uri="{BB962C8B-B14F-4D97-AF65-F5344CB8AC3E}">
        <p14:creationId xmlns:p14="http://schemas.microsoft.com/office/powerpoint/2010/main" val="21715209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759" y="2932909"/>
            <a:ext cx="10617928" cy="826291"/>
          </a:xfrm>
        </p:spPr>
        <p:txBody>
          <a:bodyPr>
            <a:noAutofit/>
          </a:bodyPr>
          <a:lstStyle/>
          <a:p>
            <a:r>
              <a:rPr lang="en-US" sz="4800" dirty="0"/>
              <a:t>Part 2: Database Services: </a:t>
            </a:r>
            <a:br>
              <a:rPr lang="en-US" sz="4800" dirty="0"/>
            </a:br>
            <a:r>
              <a:rPr lang="en-US" sz="4800" dirty="0"/>
              <a:t>Amazon DynamoDB</a:t>
            </a:r>
          </a:p>
        </p:txBody>
      </p:sp>
    </p:spTree>
    <p:custDataLst>
      <p:tags r:id="rId1"/>
    </p:custDataLst>
    <p:extLst>
      <p:ext uri="{BB962C8B-B14F-4D97-AF65-F5344CB8AC3E}">
        <p14:creationId xmlns:p14="http://schemas.microsoft.com/office/powerpoint/2010/main" val="18793764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768995" y="5367647"/>
            <a:ext cx="4658659" cy="430887"/>
          </a:xfrm>
          <a:prstGeom prst="rect">
            <a:avLst/>
          </a:prstGeom>
          <a:noFill/>
        </p:spPr>
        <p:txBody>
          <a:bodyPr wrap="square" lIns="0" tIns="0" rIns="0" bIns="0" rtlCol="0" anchor="ctr">
            <a:spAutoFit/>
          </a:bodyPr>
          <a:lstStyle/>
          <a:p>
            <a:pPr algn="ctr"/>
            <a:r>
              <a:rPr lang="en-US" sz="2800" b="1" dirty="0">
                <a:latin typeface="Amazon Ember" panose="020B0603020204020204" pitchFamily="34" charset="0"/>
                <a:ea typeface="Amazon Ember" panose="020B0603020204020204" pitchFamily="34" charset="0"/>
                <a:cs typeface="Amazon Ember" panose="020B0603020204020204" pitchFamily="34" charset="0"/>
              </a:rPr>
              <a:t>Amazon DynamoDB</a:t>
            </a:r>
            <a:endParaRPr lang="en-US" sz="6000" b="1" dirty="0">
              <a:latin typeface="Amazon Ember" panose="020B0603020204020204" pitchFamily="34" charset="0"/>
              <a:ea typeface="Amazon Ember" panose="020B0603020204020204" pitchFamily="34" charset="0"/>
              <a:cs typeface="Amazon Ember" panose="020B0603020204020204" pitchFamily="34" charset="0"/>
            </a:endParaRPr>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88556" y="1866028"/>
            <a:ext cx="3219536" cy="3219536"/>
          </a:xfrm>
          <a:prstGeom prst="rect">
            <a:avLst/>
          </a:prstGeom>
        </p:spPr>
      </p:pic>
      <p:sp>
        <p:nvSpPr>
          <p:cNvPr id="2" name="Title 1"/>
          <p:cNvSpPr>
            <a:spLocks noGrp="1"/>
          </p:cNvSpPr>
          <p:nvPr>
            <p:ph type="title"/>
          </p:nvPr>
        </p:nvSpPr>
        <p:spPr/>
        <p:txBody>
          <a:bodyPr/>
          <a:lstStyle/>
          <a:p>
            <a:r>
              <a:rPr lang="en-US" dirty="0"/>
              <a:t>Amazon Database</a:t>
            </a:r>
          </a:p>
        </p:txBody>
      </p:sp>
    </p:spTree>
    <p:custDataLst>
      <p:tags r:id="rId1"/>
    </p:custDataLst>
    <p:extLst>
      <p:ext uri="{BB962C8B-B14F-4D97-AF65-F5344CB8AC3E}">
        <p14:creationId xmlns:p14="http://schemas.microsoft.com/office/powerpoint/2010/main" val="23209765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Qu'est-ce</a:t>
            </a:r>
            <a:r>
              <a:rPr lang="en-US" dirty="0"/>
              <a:t> </a:t>
            </a:r>
            <a:r>
              <a:rPr lang="en-US" dirty="0" err="1"/>
              <a:t>qu'Amazon</a:t>
            </a:r>
            <a:r>
              <a:rPr lang="en-US" dirty="0"/>
              <a:t> DynamoDB?</a:t>
            </a:r>
          </a:p>
        </p:txBody>
      </p:sp>
      <p:sp>
        <p:nvSpPr>
          <p:cNvPr id="3" name="Content Placeholder 2"/>
          <p:cNvSpPr>
            <a:spLocks noGrp="1"/>
          </p:cNvSpPr>
          <p:nvPr>
            <p:ph idx="1"/>
          </p:nvPr>
        </p:nvSpPr>
        <p:spPr>
          <a:xfrm>
            <a:off x="238538" y="1440305"/>
            <a:ext cx="11330609" cy="4913308"/>
          </a:xfrm>
        </p:spPr>
        <p:txBody>
          <a:bodyPr>
            <a:normAutofit/>
          </a:bodyPr>
          <a:lstStyle/>
          <a:p>
            <a:pPr marL="457200" lvl="1" indent="-457200" algn="just">
              <a:lnSpc>
                <a:spcPct val="110000"/>
              </a:lnSpc>
              <a:spcBef>
                <a:spcPts val="1800"/>
              </a:spcBef>
              <a:spcAft>
                <a:spcPts val="800"/>
              </a:spcAft>
            </a:pPr>
            <a:r>
              <a:rPr lang="en-US" sz="2800" dirty="0"/>
              <a:t>NoSQL database tables</a:t>
            </a:r>
          </a:p>
          <a:p>
            <a:pPr marL="457200" lvl="1" indent="-457200" algn="just">
              <a:lnSpc>
                <a:spcPct val="110000"/>
              </a:lnSpc>
              <a:spcBef>
                <a:spcPts val="1800"/>
              </a:spcBef>
              <a:spcAft>
                <a:spcPts val="800"/>
              </a:spcAft>
            </a:pPr>
            <a:r>
              <a:rPr lang="en-US" sz="2800" dirty="0"/>
              <a:t>Stockage </a:t>
            </a:r>
            <a:r>
              <a:rPr lang="en-US" sz="2800" dirty="0" err="1"/>
              <a:t>pratiquement</a:t>
            </a:r>
            <a:r>
              <a:rPr lang="en-US" sz="2800" dirty="0"/>
              <a:t> </a:t>
            </a:r>
            <a:r>
              <a:rPr lang="en-US" sz="2800" dirty="0" err="1"/>
              <a:t>illimité</a:t>
            </a:r>
            <a:endParaRPr lang="en-US" sz="2800" dirty="0"/>
          </a:p>
          <a:p>
            <a:pPr marL="457200" lvl="1" indent="-457200" algn="just">
              <a:lnSpc>
                <a:spcPct val="110000"/>
              </a:lnSpc>
              <a:spcBef>
                <a:spcPts val="1800"/>
              </a:spcBef>
              <a:spcAft>
                <a:spcPts val="800"/>
              </a:spcAft>
            </a:pPr>
            <a:r>
              <a:rPr lang="fr-FR" sz="2800" dirty="0"/>
              <a:t>Les éléments d’une table peuvent avoir des attributs différents</a:t>
            </a:r>
          </a:p>
          <a:p>
            <a:pPr marL="457200" lvl="1" indent="-457200" algn="just">
              <a:lnSpc>
                <a:spcPct val="110000"/>
              </a:lnSpc>
              <a:spcBef>
                <a:spcPts val="1800"/>
              </a:spcBef>
              <a:spcAft>
                <a:spcPts val="800"/>
              </a:spcAft>
            </a:pPr>
            <a:r>
              <a:rPr lang="en-US" sz="2800" dirty="0" err="1"/>
              <a:t>Requêtes</a:t>
            </a:r>
            <a:r>
              <a:rPr lang="en-US" sz="2800" dirty="0"/>
              <a:t> à </a:t>
            </a:r>
            <a:r>
              <a:rPr lang="en-US" sz="2800" dirty="0" err="1"/>
              <a:t>faible</a:t>
            </a:r>
            <a:r>
              <a:rPr lang="en-US" sz="2800" dirty="0"/>
              <a:t> </a:t>
            </a:r>
            <a:r>
              <a:rPr lang="en-US" sz="2800" dirty="0" err="1"/>
              <a:t>latence</a:t>
            </a:r>
            <a:endParaRPr lang="en-US" sz="2800" dirty="0"/>
          </a:p>
          <a:p>
            <a:pPr marL="457200" lvl="1" indent="-457200" algn="just">
              <a:lnSpc>
                <a:spcPct val="110000"/>
              </a:lnSpc>
              <a:spcBef>
                <a:spcPts val="1800"/>
              </a:spcBef>
              <a:spcAft>
                <a:spcPts val="800"/>
              </a:spcAft>
            </a:pPr>
            <a:r>
              <a:rPr lang="fr-FR" sz="2800" dirty="0"/>
              <a:t>Débit de lecture/écriture évolutif</a:t>
            </a:r>
            <a:endParaRPr lang="en-US" sz="2800" dirty="0"/>
          </a:p>
        </p:txBody>
      </p:sp>
      <p:pic>
        <p:nvPicPr>
          <p:cNvPr id="7" name="Picture 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1255546" y="5947843"/>
            <a:ext cx="986544" cy="986544"/>
          </a:xfrm>
          <a:prstGeom prst="rect">
            <a:avLst/>
          </a:prstGeom>
        </p:spPr>
      </p:pic>
    </p:spTree>
    <p:custDataLst>
      <p:tags r:id="rId1"/>
    </p:custDataLst>
    <p:extLst>
      <p:ext uri="{BB962C8B-B14F-4D97-AF65-F5344CB8AC3E}">
        <p14:creationId xmlns:p14="http://schemas.microsoft.com/office/powerpoint/2010/main" val="41230070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Amazon DynamoDB Core Components</a:t>
            </a:r>
          </a:p>
        </p:txBody>
      </p:sp>
      <p:sp>
        <p:nvSpPr>
          <p:cNvPr id="3" name="Content Placeholder 2"/>
          <p:cNvSpPr>
            <a:spLocks noGrp="1"/>
          </p:cNvSpPr>
          <p:nvPr>
            <p:ph idx="1"/>
          </p:nvPr>
        </p:nvSpPr>
        <p:spPr>
          <a:xfrm>
            <a:off x="238538" y="1440305"/>
            <a:ext cx="8664829" cy="4913308"/>
          </a:xfrm>
        </p:spPr>
        <p:txBody>
          <a:bodyPr>
            <a:normAutofit/>
          </a:bodyPr>
          <a:lstStyle/>
          <a:p>
            <a:pPr marL="457200" lvl="1" indent="-457200">
              <a:lnSpc>
                <a:spcPct val="100000"/>
              </a:lnSpc>
              <a:spcBef>
                <a:spcPts val="600"/>
              </a:spcBef>
              <a:spcAft>
                <a:spcPts val="600"/>
              </a:spcAft>
            </a:pPr>
            <a:r>
              <a:rPr lang="fr-FR" sz="2800" dirty="0"/>
              <a:t>Les tables, les éléments et les attributs sont les composants principaux de </a:t>
            </a:r>
            <a:r>
              <a:rPr lang="fr-FR" sz="2800" dirty="0" err="1"/>
              <a:t>DynamoDB</a:t>
            </a:r>
            <a:endParaRPr lang="fr-FR" sz="2800" dirty="0"/>
          </a:p>
          <a:p>
            <a:pPr marL="457200" lvl="1" indent="-457200">
              <a:lnSpc>
                <a:spcPct val="100000"/>
              </a:lnSpc>
              <a:spcBef>
                <a:spcPts val="600"/>
              </a:spcBef>
              <a:spcAft>
                <a:spcPts val="600"/>
              </a:spcAft>
            </a:pPr>
            <a:r>
              <a:rPr lang="fr-FR" sz="2800" dirty="0" err="1"/>
              <a:t>DynamoDB</a:t>
            </a:r>
            <a:r>
              <a:rPr lang="fr-FR" sz="2800" dirty="0"/>
              <a:t> prend en charge deux types différents de clés primaires : clé de partition et clé de partition et de tri</a:t>
            </a:r>
            <a:endParaRPr lang="en-US" sz="2800" dirty="0"/>
          </a:p>
        </p:txBody>
      </p:sp>
      <p:pic>
        <p:nvPicPr>
          <p:cNvPr id="7" name="Picture 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1255546" y="5947843"/>
            <a:ext cx="986544" cy="986544"/>
          </a:xfrm>
          <a:prstGeom prst="rect">
            <a:avLst/>
          </a:prstGeom>
        </p:spPr>
      </p:pic>
    </p:spTree>
    <p:custDataLst>
      <p:tags r:id="rId1"/>
    </p:custDataLst>
    <p:extLst>
      <p:ext uri="{BB962C8B-B14F-4D97-AF65-F5344CB8AC3E}">
        <p14:creationId xmlns:p14="http://schemas.microsoft.com/office/powerpoint/2010/main" val="6166845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Partitioning</a:t>
            </a:r>
          </a:p>
        </p:txBody>
      </p:sp>
      <p:pic>
        <p:nvPicPr>
          <p:cNvPr id="6" name="Content Placeholder 5"/>
          <p:cNvPicPr>
            <a:picLocks noGrp="1" noChangeAspect="1"/>
          </p:cNvPicPr>
          <p:nvPr>
            <p:ph idx="13"/>
          </p:nvPr>
        </p:nvPicPr>
        <p:blipFill rotWithShape="1">
          <a:blip r:embed="rId4">
            <a:extLst>
              <a:ext uri="{28A0092B-C50C-407E-A947-70E740481C1C}">
                <a14:useLocalDpi xmlns:a14="http://schemas.microsoft.com/office/drawing/2010/main" val="0"/>
              </a:ext>
            </a:extLst>
          </a:blip>
          <a:srcRect r="308" b="5689"/>
          <a:stretch/>
        </p:blipFill>
        <p:spPr>
          <a:xfrm>
            <a:off x="32232" y="1315494"/>
            <a:ext cx="11492362" cy="5227196"/>
          </a:xfrm>
        </p:spPr>
      </p:pic>
      <p:pic>
        <p:nvPicPr>
          <p:cNvPr id="5" name="Content Placeholder 5">
            <a:extLst>
              <a:ext uri="{FF2B5EF4-FFF2-40B4-BE49-F238E27FC236}">
                <a16:creationId xmlns:a16="http://schemas.microsoft.com/office/drawing/2014/main" id="{E6804B00-B0D1-8945-B49D-4B5BEADA9F3D}"/>
              </a:ext>
            </a:extLst>
          </p:cNvPr>
          <p:cNvPicPr>
            <a:picLocks noChangeAspect="1"/>
          </p:cNvPicPr>
          <p:nvPr/>
        </p:nvPicPr>
        <p:blipFill rotWithShape="1">
          <a:blip r:embed="rId4">
            <a:extLst>
              <a:ext uri="{28A0092B-C50C-407E-A947-70E740481C1C}">
                <a14:useLocalDpi xmlns:a14="http://schemas.microsoft.com/office/drawing/2010/main" val="0"/>
              </a:ext>
            </a:extLst>
          </a:blip>
          <a:srcRect r="308" b="5689"/>
          <a:stretch/>
        </p:blipFill>
        <p:spPr>
          <a:xfrm>
            <a:off x="184632" y="1467894"/>
            <a:ext cx="11492362" cy="5227196"/>
          </a:xfrm>
          <a:prstGeom prst="rect">
            <a:avLst/>
          </a:prstGeom>
        </p:spPr>
      </p:pic>
    </p:spTree>
    <p:custDataLst>
      <p:tags r:id="rId1"/>
    </p:custDataLst>
    <p:extLst>
      <p:ext uri="{BB962C8B-B14F-4D97-AF65-F5344CB8AC3E}">
        <p14:creationId xmlns:p14="http://schemas.microsoft.com/office/powerpoint/2010/main" val="35150410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Items in a Table Must Have a Key</a:t>
            </a:r>
          </a:p>
        </p:txBody>
      </p:sp>
      <p:pic>
        <p:nvPicPr>
          <p:cNvPr id="4" name="Content Placeholder 3"/>
          <p:cNvPicPr>
            <a:picLocks noGrp="1" noChangeAspect="1"/>
          </p:cNvPicPr>
          <p:nvPr>
            <p:ph idx="13"/>
          </p:nvPr>
        </p:nvPicPr>
        <p:blipFill>
          <a:blip r:embed="rId4">
            <a:extLst>
              <a:ext uri="{28A0092B-C50C-407E-A947-70E740481C1C}">
                <a14:useLocalDpi xmlns:a14="http://schemas.microsoft.com/office/drawing/2010/main" val="0"/>
              </a:ext>
            </a:extLst>
          </a:blip>
          <a:stretch>
            <a:fillRect/>
          </a:stretch>
        </p:blipFill>
        <p:spPr>
          <a:xfrm>
            <a:off x="0" y="1643900"/>
            <a:ext cx="12037325" cy="4563770"/>
          </a:xfrm>
        </p:spPr>
      </p:pic>
      <p:pic>
        <p:nvPicPr>
          <p:cNvPr id="5" name="Content Placeholder 3">
            <a:extLst>
              <a:ext uri="{FF2B5EF4-FFF2-40B4-BE49-F238E27FC236}">
                <a16:creationId xmlns:a16="http://schemas.microsoft.com/office/drawing/2014/main" id="{38DCA5EB-4A6C-704A-B5FD-38BD3C3E7D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400" y="1796300"/>
            <a:ext cx="12037325" cy="4563770"/>
          </a:xfrm>
          <a:prstGeom prst="rect">
            <a:avLst/>
          </a:prstGeom>
        </p:spPr>
      </p:pic>
    </p:spTree>
    <p:custDataLst>
      <p:tags r:id="rId1"/>
    </p:custDataLst>
    <p:extLst>
      <p:ext uri="{BB962C8B-B14F-4D97-AF65-F5344CB8AC3E}">
        <p14:creationId xmlns:p14="http://schemas.microsoft.com/office/powerpoint/2010/main" val="41290366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D67E4-BDC1-B340-8993-E1E72418A01F}"/>
              </a:ext>
            </a:extLst>
          </p:cNvPr>
          <p:cNvSpPr>
            <a:spLocks noGrp="1"/>
          </p:cNvSpPr>
          <p:nvPr>
            <p:ph type="title"/>
          </p:nvPr>
        </p:nvSpPr>
        <p:spPr/>
        <p:txBody>
          <a:bodyPr/>
          <a:lstStyle/>
          <a:p>
            <a:r>
              <a:rPr lang="en-US" dirty="0" err="1"/>
              <a:t>Objectifs</a:t>
            </a:r>
            <a:r>
              <a:rPr lang="en-US" dirty="0"/>
              <a:t> du module</a:t>
            </a:r>
          </a:p>
        </p:txBody>
      </p:sp>
      <p:sp>
        <p:nvSpPr>
          <p:cNvPr id="4" name="Content Placeholder 2">
            <a:extLst>
              <a:ext uri="{FF2B5EF4-FFF2-40B4-BE49-F238E27FC236}">
                <a16:creationId xmlns:a16="http://schemas.microsoft.com/office/drawing/2014/main" id="{AA03B58E-9CA1-F041-8923-2FE03FDDD563}"/>
              </a:ext>
            </a:extLst>
          </p:cNvPr>
          <p:cNvSpPr>
            <a:spLocks noGrp="1"/>
          </p:cNvSpPr>
          <p:nvPr>
            <p:ph idx="1"/>
          </p:nvPr>
        </p:nvSpPr>
        <p:spPr>
          <a:xfrm>
            <a:off x="527537" y="1685757"/>
            <a:ext cx="11359663" cy="4237965"/>
          </a:xfrm>
        </p:spPr>
        <p:txBody>
          <a:bodyPr anchor="ctr">
            <a:noAutofit/>
          </a:bodyPr>
          <a:lstStyle/>
          <a:p>
            <a:pPr marL="219075" lvl="1" indent="0" defTabSz="342900">
              <a:lnSpc>
                <a:spcPct val="150000"/>
              </a:lnSpc>
              <a:spcBef>
                <a:spcPts val="0"/>
              </a:spcBef>
              <a:spcAft>
                <a:spcPts val="600"/>
              </a:spcAft>
              <a:buClr>
                <a:schemeClr val="accent1"/>
              </a:buClr>
              <a:buNone/>
              <a:tabLst>
                <a:tab pos="8461375" algn="r"/>
              </a:tabLst>
            </a:pPr>
            <a:r>
              <a:rPr lang="fr-FR" dirty="0"/>
              <a:t>Discuter des concepts clés liés à la base de données, y compris</a:t>
            </a:r>
            <a:r>
              <a:rPr lang="en-US" dirty="0"/>
              <a:t>. </a:t>
            </a:r>
          </a:p>
          <a:p>
            <a:pPr marL="682625" lvl="1" indent="-463550" defTabSz="342900">
              <a:lnSpc>
                <a:spcPct val="150000"/>
              </a:lnSpc>
              <a:spcBef>
                <a:spcPts val="0"/>
              </a:spcBef>
              <a:spcAft>
                <a:spcPts val="600"/>
              </a:spcAft>
              <a:buClr>
                <a:schemeClr val="accent1"/>
              </a:buClr>
              <a:tabLst>
                <a:tab pos="8461375" algn="r"/>
              </a:tabLst>
            </a:pPr>
            <a:r>
              <a:rPr lang="fr-FR" dirty="0"/>
              <a:t>Fournir un aperçu des différents services de base de données dans le cloud</a:t>
            </a:r>
            <a:r>
              <a:rPr lang="en-US" dirty="0"/>
              <a:t>.</a:t>
            </a:r>
          </a:p>
          <a:p>
            <a:pPr marL="682625" lvl="1" indent="-463550" defTabSz="342900">
              <a:lnSpc>
                <a:spcPct val="150000"/>
              </a:lnSpc>
              <a:spcBef>
                <a:spcPts val="0"/>
              </a:spcBef>
              <a:spcAft>
                <a:spcPts val="600"/>
              </a:spcAft>
              <a:buClr>
                <a:schemeClr val="accent1"/>
              </a:buClr>
              <a:tabLst>
                <a:tab pos="8461375" algn="r"/>
              </a:tabLst>
            </a:pPr>
            <a:r>
              <a:rPr lang="fr-FR" dirty="0"/>
              <a:t>Mettez en évidence la différence entre les solutions de bases de données non gérées et gérées</a:t>
            </a:r>
            <a:r>
              <a:rPr lang="en-US" dirty="0"/>
              <a:t>.</a:t>
            </a:r>
          </a:p>
          <a:p>
            <a:pPr marL="682625" lvl="1" indent="-463550" defTabSz="342900">
              <a:lnSpc>
                <a:spcPct val="150000"/>
              </a:lnSpc>
              <a:spcBef>
                <a:spcPts val="0"/>
              </a:spcBef>
              <a:spcAft>
                <a:spcPts val="600"/>
              </a:spcAft>
              <a:buClr>
                <a:schemeClr val="accent1"/>
              </a:buClr>
              <a:tabLst>
                <a:tab pos="8461375" algn="r"/>
              </a:tabLst>
            </a:pPr>
            <a:r>
              <a:rPr lang="fr-FR" dirty="0"/>
              <a:t>Comprendre les différences entre le langage de requête structuré (SQL) et les bases de données NoSQL</a:t>
            </a:r>
            <a:r>
              <a:rPr lang="en-US" dirty="0"/>
              <a:t>.</a:t>
            </a:r>
          </a:p>
          <a:p>
            <a:pPr marL="682625" lvl="1" indent="-463550" defTabSz="342900">
              <a:lnSpc>
                <a:spcPct val="150000"/>
              </a:lnSpc>
              <a:spcBef>
                <a:spcPts val="0"/>
              </a:spcBef>
              <a:spcAft>
                <a:spcPts val="600"/>
              </a:spcAft>
              <a:buClr>
                <a:schemeClr val="accent1"/>
              </a:buClr>
              <a:tabLst>
                <a:tab pos="8461375" algn="r"/>
              </a:tabLst>
            </a:pPr>
            <a:r>
              <a:rPr lang="fr-FR" dirty="0"/>
              <a:t>Examiner les différences de disponibilité des solutions de base de données alternatives</a:t>
            </a:r>
            <a:r>
              <a:rPr lang="en-US" dirty="0"/>
              <a:t>.</a:t>
            </a:r>
          </a:p>
        </p:txBody>
      </p:sp>
    </p:spTree>
    <p:custDataLst>
      <p:tags r:id="rId1"/>
    </p:custDataLst>
    <p:extLst>
      <p:ext uri="{BB962C8B-B14F-4D97-AF65-F5344CB8AC3E}">
        <p14:creationId xmlns:p14="http://schemas.microsoft.com/office/powerpoint/2010/main" val="25839730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Présentation</a:t>
            </a:r>
            <a:r>
              <a:rPr lang="en-US" dirty="0"/>
              <a:t> de DynamoDB</a:t>
            </a:r>
          </a:p>
        </p:txBody>
      </p:sp>
      <p:sp>
        <p:nvSpPr>
          <p:cNvPr id="3" name="Content Placeholder 2"/>
          <p:cNvSpPr>
            <a:spLocks noGrp="1"/>
          </p:cNvSpPr>
          <p:nvPr>
            <p:ph idx="1"/>
          </p:nvPr>
        </p:nvSpPr>
        <p:spPr>
          <a:xfrm>
            <a:off x="238538" y="1440305"/>
            <a:ext cx="11330609" cy="4913308"/>
          </a:xfrm>
        </p:spPr>
        <p:txBody>
          <a:bodyPr>
            <a:normAutofit/>
          </a:bodyPr>
          <a:lstStyle/>
          <a:p>
            <a:pPr marL="457200" lvl="1" indent="-457200">
              <a:lnSpc>
                <a:spcPct val="110000"/>
              </a:lnSpc>
              <a:spcBef>
                <a:spcPts val="1800"/>
              </a:spcBef>
              <a:spcAft>
                <a:spcPts val="800"/>
              </a:spcAft>
            </a:pPr>
            <a:r>
              <a:rPr lang="fr-FR" sz="2800" dirty="0"/>
              <a:t>Fonctionne exclusivement sur des disques SSD (Solid State Drives)</a:t>
            </a:r>
            <a:r>
              <a:rPr lang="en-US" sz="2800" dirty="0"/>
              <a:t>.</a:t>
            </a:r>
          </a:p>
          <a:p>
            <a:pPr marL="457200" lvl="1" indent="-457200">
              <a:lnSpc>
                <a:spcPct val="110000"/>
              </a:lnSpc>
              <a:spcBef>
                <a:spcPts val="1800"/>
              </a:spcBef>
              <a:spcAft>
                <a:spcPts val="800"/>
              </a:spcAft>
            </a:pPr>
            <a:r>
              <a:rPr lang="fr-FR" sz="2800" dirty="0"/>
              <a:t>Prend en charge les modèles de magasin de documents et de clés-valeurs</a:t>
            </a:r>
            <a:r>
              <a:rPr lang="en-US" sz="2800" dirty="0"/>
              <a:t>.</a:t>
            </a:r>
          </a:p>
          <a:p>
            <a:pPr marL="457200" lvl="1" indent="-457200">
              <a:lnSpc>
                <a:spcPct val="110000"/>
              </a:lnSpc>
              <a:spcBef>
                <a:spcPts val="1800"/>
              </a:spcBef>
              <a:spcAft>
                <a:spcPts val="800"/>
              </a:spcAft>
            </a:pPr>
            <a:r>
              <a:rPr lang="fr-FR" sz="2800" dirty="0"/>
              <a:t>La fonction Global Tables réplique automatiquement vos tables </a:t>
            </a:r>
            <a:r>
              <a:rPr lang="fr-FR" sz="2800" dirty="0" err="1"/>
              <a:t>DynamoDB</a:t>
            </a:r>
            <a:r>
              <a:rPr lang="fr-FR" sz="2800" dirty="0"/>
              <a:t> dans votre choix de régions AWS</a:t>
            </a:r>
            <a:r>
              <a:rPr lang="en-US" sz="2800" dirty="0"/>
              <a:t>.</a:t>
            </a:r>
          </a:p>
          <a:p>
            <a:pPr marL="457200" lvl="1" indent="-457200">
              <a:lnSpc>
                <a:spcPct val="110000"/>
              </a:lnSpc>
              <a:spcBef>
                <a:spcPts val="1800"/>
              </a:spcBef>
              <a:spcAft>
                <a:spcPts val="800"/>
              </a:spcAft>
            </a:pPr>
            <a:r>
              <a:rPr lang="fr-FR" sz="2800" dirty="0"/>
              <a:t>Idéal pour les applications mobiles, Web, de jeux, de technologie publicitaire et IoT</a:t>
            </a:r>
            <a:r>
              <a:rPr lang="en-US" sz="2800" dirty="0"/>
              <a:t>.</a:t>
            </a:r>
          </a:p>
          <a:p>
            <a:pPr marL="457200" lvl="1" indent="-457200">
              <a:lnSpc>
                <a:spcPct val="110000"/>
              </a:lnSpc>
              <a:spcBef>
                <a:spcPts val="1800"/>
              </a:spcBef>
              <a:spcAft>
                <a:spcPts val="800"/>
              </a:spcAft>
            </a:pPr>
            <a:r>
              <a:rPr lang="fr-FR" sz="2800" dirty="0"/>
              <a:t>Accessible via la console, la CLI et les appels API simples</a:t>
            </a:r>
            <a:r>
              <a:rPr lang="en-US" sz="2800" dirty="0"/>
              <a:t>.</a:t>
            </a:r>
          </a:p>
        </p:txBody>
      </p:sp>
      <p:pic>
        <p:nvPicPr>
          <p:cNvPr id="7" name="Picture 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1255546" y="5947843"/>
            <a:ext cx="986544" cy="986544"/>
          </a:xfrm>
          <a:prstGeom prst="rect">
            <a:avLst/>
          </a:prstGeom>
        </p:spPr>
      </p:pic>
    </p:spTree>
    <p:custDataLst>
      <p:tags r:id="rId1"/>
    </p:custDataLst>
    <p:extLst>
      <p:ext uri="{BB962C8B-B14F-4D97-AF65-F5344CB8AC3E}">
        <p14:creationId xmlns:p14="http://schemas.microsoft.com/office/powerpoint/2010/main" val="22158984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8805" y="2932909"/>
            <a:ext cx="11095836" cy="779463"/>
          </a:xfrm>
        </p:spPr>
        <p:txBody>
          <a:bodyPr>
            <a:noAutofit/>
          </a:bodyPr>
          <a:lstStyle/>
          <a:p>
            <a:pPr algn="ctr"/>
            <a:r>
              <a:rPr lang="en-US" sz="5800" dirty="0"/>
              <a:t>Amazon DynamoDB Demo</a:t>
            </a:r>
          </a:p>
        </p:txBody>
      </p:sp>
    </p:spTree>
    <p:custDataLst>
      <p:tags r:id="rId1"/>
    </p:custDataLst>
    <p:extLst>
      <p:ext uri="{BB962C8B-B14F-4D97-AF65-F5344CB8AC3E}">
        <p14:creationId xmlns:p14="http://schemas.microsoft.com/office/powerpoint/2010/main" val="12175954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759" y="2932909"/>
            <a:ext cx="10617928" cy="826291"/>
          </a:xfrm>
        </p:spPr>
        <p:txBody>
          <a:bodyPr>
            <a:noAutofit/>
          </a:bodyPr>
          <a:lstStyle/>
          <a:p>
            <a:r>
              <a:rPr lang="en-US" sz="4800" dirty="0"/>
              <a:t>Part 3: Database Services: </a:t>
            </a:r>
            <a:br>
              <a:rPr lang="en-US" sz="4800" dirty="0"/>
            </a:br>
            <a:r>
              <a:rPr lang="en-US" sz="4800" dirty="0"/>
              <a:t>Amazon Redshift</a:t>
            </a:r>
          </a:p>
        </p:txBody>
      </p:sp>
    </p:spTree>
    <p:custDataLst>
      <p:tags r:id="rId1"/>
    </p:custDataLst>
    <p:extLst>
      <p:ext uri="{BB962C8B-B14F-4D97-AF65-F5344CB8AC3E}">
        <p14:creationId xmlns:p14="http://schemas.microsoft.com/office/powerpoint/2010/main" val="20248628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196C97E-9CFB-0C44-91EF-A812E54EB1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59232" y="2332796"/>
            <a:ext cx="2078183" cy="2286000"/>
          </a:xfrm>
          <a:prstGeom prst="rect">
            <a:avLst/>
          </a:prstGeom>
        </p:spPr>
      </p:pic>
      <p:sp>
        <p:nvSpPr>
          <p:cNvPr id="11" name="TextBox 10"/>
          <p:cNvSpPr txBox="1"/>
          <p:nvPr/>
        </p:nvSpPr>
        <p:spPr>
          <a:xfrm>
            <a:off x="3768995" y="4639191"/>
            <a:ext cx="4658659" cy="430887"/>
          </a:xfrm>
          <a:prstGeom prst="rect">
            <a:avLst/>
          </a:prstGeom>
          <a:noFill/>
        </p:spPr>
        <p:txBody>
          <a:bodyPr wrap="square" lIns="0" tIns="0" rIns="0" bIns="0" rtlCol="0" anchor="ctr">
            <a:spAutoFit/>
          </a:bodyPr>
          <a:lstStyle/>
          <a:p>
            <a:pPr algn="ctr"/>
            <a:r>
              <a:rPr lang="en-US" sz="2800" b="1" dirty="0">
                <a:latin typeface="Amazon Ember" panose="020B0603020204020204" pitchFamily="34" charset="0"/>
                <a:ea typeface="Amazon Ember" panose="020B0603020204020204" pitchFamily="34" charset="0"/>
                <a:cs typeface="Amazon Ember" panose="020B0603020204020204" pitchFamily="34" charset="0"/>
              </a:rPr>
              <a:t>Amazon Redshift</a:t>
            </a:r>
            <a:endParaRPr lang="en-US" sz="6000" b="1"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2" name="Title 1"/>
          <p:cNvSpPr>
            <a:spLocks noGrp="1"/>
          </p:cNvSpPr>
          <p:nvPr>
            <p:ph type="title"/>
          </p:nvPr>
        </p:nvSpPr>
        <p:spPr/>
        <p:txBody>
          <a:bodyPr/>
          <a:lstStyle/>
          <a:p>
            <a:r>
              <a:rPr lang="en-US" dirty="0"/>
              <a:t>Amazon Redshift</a:t>
            </a:r>
          </a:p>
        </p:txBody>
      </p:sp>
    </p:spTree>
    <p:custDataLst>
      <p:tags r:id="rId1"/>
    </p:custDataLst>
    <p:extLst>
      <p:ext uri="{BB962C8B-B14F-4D97-AF65-F5344CB8AC3E}">
        <p14:creationId xmlns:p14="http://schemas.microsoft.com/office/powerpoint/2010/main" val="17653154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9355E64-266B-7348-9B9B-DBAF168E86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15062" y="6073983"/>
            <a:ext cx="667512" cy="734263"/>
          </a:xfrm>
          <a:prstGeom prst="rect">
            <a:avLst/>
          </a:prstGeom>
        </p:spPr>
      </p:pic>
      <p:sp>
        <p:nvSpPr>
          <p:cNvPr id="2" name="Title 1"/>
          <p:cNvSpPr>
            <a:spLocks noGrp="1"/>
          </p:cNvSpPr>
          <p:nvPr>
            <p:ph type="title"/>
          </p:nvPr>
        </p:nvSpPr>
        <p:spPr/>
        <p:txBody>
          <a:bodyPr/>
          <a:lstStyle/>
          <a:p>
            <a:r>
              <a:rPr lang="en-US" dirty="0"/>
              <a:t>Introduction à Amazon Redshift</a:t>
            </a:r>
          </a:p>
        </p:txBody>
      </p:sp>
      <p:pic>
        <p:nvPicPr>
          <p:cNvPr id="9" name="Picture 8">
            <a:extLst>
              <a:ext uri="{FF2B5EF4-FFF2-40B4-BE49-F238E27FC236}">
                <a16:creationId xmlns:a16="http://schemas.microsoft.com/office/drawing/2014/main" id="{B4C5B90A-7A62-404F-B4FE-F7F577E61306}"/>
              </a:ext>
            </a:extLst>
          </p:cNvPr>
          <p:cNvPicPr>
            <a:picLocks noChangeAspect="1"/>
          </p:cNvPicPr>
          <p:nvPr/>
        </p:nvPicPr>
        <p:blipFill>
          <a:blip r:embed="rId5"/>
          <a:stretch>
            <a:fillRect/>
          </a:stretch>
        </p:blipFill>
        <p:spPr>
          <a:xfrm>
            <a:off x="2051050" y="1430020"/>
            <a:ext cx="8089900" cy="4648200"/>
          </a:xfrm>
          <a:prstGeom prst="rect">
            <a:avLst/>
          </a:prstGeom>
        </p:spPr>
      </p:pic>
    </p:spTree>
    <p:custDataLst>
      <p:tags r:id="rId1"/>
    </p:custDataLst>
    <p:extLst>
      <p:ext uri="{BB962C8B-B14F-4D97-AF65-F5344CB8AC3E}">
        <p14:creationId xmlns:p14="http://schemas.microsoft.com/office/powerpoint/2010/main" val="23970521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9355E64-266B-7348-9B9B-DBAF168E86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15062" y="6073983"/>
            <a:ext cx="667512" cy="734263"/>
          </a:xfrm>
          <a:prstGeom prst="rect">
            <a:avLst/>
          </a:prstGeom>
        </p:spPr>
      </p:pic>
      <p:sp>
        <p:nvSpPr>
          <p:cNvPr id="2" name="Title 1"/>
          <p:cNvSpPr>
            <a:spLocks noGrp="1"/>
          </p:cNvSpPr>
          <p:nvPr>
            <p:ph type="title"/>
          </p:nvPr>
        </p:nvSpPr>
        <p:spPr/>
        <p:txBody>
          <a:bodyPr/>
          <a:lstStyle/>
          <a:p>
            <a:r>
              <a:rPr lang="en-US" dirty="0"/>
              <a:t>Parallel Processing Architecture</a:t>
            </a:r>
          </a:p>
        </p:txBody>
      </p:sp>
      <p:pic>
        <p:nvPicPr>
          <p:cNvPr id="4" name="Picture 3">
            <a:extLst>
              <a:ext uri="{FF2B5EF4-FFF2-40B4-BE49-F238E27FC236}">
                <a16:creationId xmlns:a16="http://schemas.microsoft.com/office/drawing/2014/main" id="{75DAC540-F4B2-3C40-BED5-00405EB8EE1F}"/>
              </a:ext>
            </a:extLst>
          </p:cNvPr>
          <p:cNvPicPr>
            <a:picLocks noChangeAspect="1"/>
          </p:cNvPicPr>
          <p:nvPr/>
        </p:nvPicPr>
        <p:blipFill>
          <a:blip r:embed="rId5"/>
          <a:stretch>
            <a:fillRect/>
          </a:stretch>
        </p:blipFill>
        <p:spPr>
          <a:xfrm>
            <a:off x="987197" y="1560332"/>
            <a:ext cx="10217607" cy="4718548"/>
          </a:xfrm>
          <a:prstGeom prst="rect">
            <a:avLst/>
          </a:prstGeom>
        </p:spPr>
      </p:pic>
    </p:spTree>
    <p:custDataLst>
      <p:tags r:id="rId1"/>
    </p:custDataLst>
    <p:extLst>
      <p:ext uri="{BB962C8B-B14F-4D97-AF65-F5344CB8AC3E}">
        <p14:creationId xmlns:p14="http://schemas.microsoft.com/office/powerpoint/2010/main" val="31486935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9355E64-266B-7348-9B9B-DBAF168E86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15062" y="6073983"/>
            <a:ext cx="667512" cy="734263"/>
          </a:xfrm>
          <a:prstGeom prst="rect">
            <a:avLst/>
          </a:prstGeom>
        </p:spPr>
      </p:pic>
      <p:sp>
        <p:nvSpPr>
          <p:cNvPr id="2" name="Title 1"/>
          <p:cNvSpPr>
            <a:spLocks noGrp="1"/>
          </p:cNvSpPr>
          <p:nvPr>
            <p:ph type="title"/>
          </p:nvPr>
        </p:nvSpPr>
        <p:spPr/>
        <p:txBody>
          <a:bodyPr/>
          <a:lstStyle/>
          <a:p>
            <a:r>
              <a:rPr lang="en-US" dirty="0"/>
              <a:t>Automation and Scaling</a:t>
            </a:r>
          </a:p>
        </p:txBody>
      </p:sp>
      <p:pic>
        <p:nvPicPr>
          <p:cNvPr id="4" name="Picture 3">
            <a:extLst>
              <a:ext uri="{FF2B5EF4-FFF2-40B4-BE49-F238E27FC236}">
                <a16:creationId xmlns:a16="http://schemas.microsoft.com/office/drawing/2014/main" id="{AB0E32BE-F199-DC4F-943A-32215E91741B}"/>
              </a:ext>
            </a:extLst>
          </p:cNvPr>
          <p:cNvPicPr>
            <a:picLocks noChangeAspect="1"/>
          </p:cNvPicPr>
          <p:nvPr/>
        </p:nvPicPr>
        <p:blipFill>
          <a:blip r:embed="rId5"/>
          <a:stretch>
            <a:fillRect/>
          </a:stretch>
        </p:blipFill>
        <p:spPr>
          <a:xfrm>
            <a:off x="1634667" y="1341436"/>
            <a:ext cx="4417786" cy="5248855"/>
          </a:xfrm>
          <a:prstGeom prst="rect">
            <a:avLst/>
          </a:prstGeom>
        </p:spPr>
      </p:pic>
      <p:pic>
        <p:nvPicPr>
          <p:cNvPr id="7" name="Picture 6">
            <a:extLst>
              <a:ext uri="{FF2B5EF4-FFF2-40B4-BE49-F238E27FC236}">
                <a16:creationId xmlns:a16="http://schemas.microsoft.com/office/drawing/2014/main" id="{DC851433-141A-3140-A67C-D44B64EEC1A4}"/>
              </a:ext>
            </a:extLst>
          </p:cNvPr>
          <p:cNvPicPr>
            <a:picLocks noChangeAspect="1"/>
          </p:cNvPicPr>
          <p:nvPr/>
        </p:nvPicPr>
        <p:blipFill>
          <a:blip r:embed="rId6"/>
          <a:stretch>
            <a:fillRect/>
          </a:stretch>
        </p:blipFill>
        <p:spPr>
          <a:xfrm>
            <a:off x="6096000" y="1341436"/>
            <a:ext cx="1915886" cy="3207996"/>
          </a:xfrm>
          <a:prstGeom prst="rect">
            <a:avLst/>
          </a:prstGeom>
        </p:spPr>
      </p:pic>
      <p:sp>
        <p:nvSpPr>
          <p:cNvPr id="9" name="TextBox 8">
            <a:extLst>
              <a:ext uri="{FF2B5EF4-FFF2-40B4-BE49-F238E27FC236}">
                <a16:creationId xmlns:a16="http://schemas.microsoft.com/office/drawing/2014/main" id="{8FC9027B-9E80-F24D-BC6E-CFC1325A2D5D}"/>
              </a:ext>
            </a:extLst>
          </p:cNvPr>
          <p:cNvSpPr txBox="1"/>
          <p:nvPr/>
        </p:nvSpPr>
        <p:spPr>
          <a:xfrm>
            <a:off x="8355491" y="1785256"/>
            <a:ext cx="1486304" cy="523220"/>
          </a:xfrm>
          <a:prstGeom prst="rect">
            <a:avLst/>
          </a:prstGeom>
          <a:noFill/>
        </p:spPr>
        <p:txBody>
          <a:bodyPr wrap="none" rtlCol="0">
            <a:spAutoFit/>
          </a:bodyPr>
          <a:lstStyle/>
          <a:p>
            <a:r>
              <a:rPr lang="en-US" sz="2800" dirty="0">
                <a:latin typeface="Amazon Ember" panose="020B0603020204020204" pitchFamily="34" charset="0"/>
                <a:ea typeface="Amazon Ember" panose="020B0603020204020204" pitchFamily="34" charset="0"/>
                <a:cs typeface="Amazon Ember" panose="020B0603020204020204" pitchFamily="34" charset="0"/>
              </a:rPr>
              <a:t>Manage</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10" name="TextBox 9">
            <a:extLst>
              <a:ext uri="{FF2B5EF4-FFF2-40B4-BE49-F238E27FC236}">
                <a16:creationId xmlns:a16="http://schemas.microsoft.com/office/drawing/2014/main" id="{9441C183-337D-1747-B052-B14E9B3EAC27}"/>
              </a:ext>
            </a:extLst>
          </p:cNvPr>
          <p:cNvSpPr txBox="1"/>
          <p:nvPr/>
        </p:nvSpPr>
        <p:spPr>
          <a:xfrm>
            <a:off x="8359146" y="3331049"/>
            <a:ext cx="1478290" cy="523220"/>
          </a:xfrm>
          <a:prstGeom prst="rect">
            <a:avLst/>
          </a:prstGeom>
          <a:noFill/>
        </p:spPr>
        <p:txBody>
          <a:bodyPr wrap="none" rtlCol="0">
            <a:spAutoFit/>
          </a:bodyPr>
          <a:lstStyle/>
          <a:p>
            <a:r>
              <a:rPr lang="en-US" sz="2800" dirty="0">
                <a:latin typeface="Amazon Ember" panose="020B0603020204020204" pitchFamily="34" charset="0"/>
                <a:ea typeface="Amazon Ember" panose="020B0603020204020204" pitchFamily="34" charset="0"/>
                <a:cs typeface="Amazon Ember" panose="020B0603020204020204" pitchFamily="34" charset="0"/>
              </a:rPr>
              <a:t>Monitor</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11" name="TextBox 10">
            <a:extLst>
              <a:ext uri="{FF2B5EF4-FFF2-40B4-BE49-F238E27FC236}">
                <a16:creationId xmlns:a16="http://schemas.microsoft.com/office/drawing/2014/main" id="{3D3AC6BF-2B44-7940-A9D5-1A41F07B99F6}"/>
              </a:ext>
            </a:extLst>
          </p:cNvPr>
          <p:cNvSpPr txBox="1"/>
          <p:nvPr/>
        </p:nvSpPr>
        <p:spPr>
          <a:xfrm>
            <a:off x="8355491" y="5165072"/>
            <a:ext cx="1035861" cy="523220"/>
          </a:xfrm>
          <a:prstGeom prst="rect">
            <a:avLst/>
          </a:prstGeom>
          <a:noFill/>
        </p:spPr>
        <p:txBody>
          <a:bodyPr wrap="none" rtlCol="0">
            <a:spAutoFit/>
          </a:bodyPr>
          <a:lstStyle/>
          <a:p>
            <a:r>
              <a:rPr lang="en-US" sz="2800" dirty="0">
                <a:latin typeface="Amazon Ember" panose="020B0603020204020204" pitchFamily="34" charset="0"/>
                <a:ea typeface="Amazon Ember" panose="020B0603020204020204" pitchFamily="34" charset="0"/>
                <a:cs typeface="Amazon Ember" panose="020B0603020204020204" pitchFamily="34" charset="0"/>
              </a:rPr>
              <a:t>Scale</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grpSp>
        <p:nvGrpSpPr>
          <p:cNvPr id="18" name="Group 17">
            <a:extLst>
              <a:ext uri="{FF2B5EF4-FFF2-40B4-BE49-F238E27FC236}">
                <a16:creationId xmlns:a16="http://schemas.microsoft.com/office/drawing/2014/main" id="{7DFA034E-F9C6-074B-B514-50DA9ED6B5FD}"/>
              </a:ext>
            </a:extLst>
          </p:cNvPr>
          <p:cNvGrpSpPr/>
          <p:nvPr/>
        </p:nvGrpSpPr>
        <p:grpSpPr>
          <a:xfrm>
            <a:off x="7049585" y="4942113"/>
            <a:ext cx="478971" cy="1039654"/>
            <a:chOff x="7141025" y="4942113"/>
            <a:chExt cx="478971" cy="1039654"/>
          </a:xfrm>
        </p:grpSpPr>
        <p:sp>
          <p:nvSpPr>
            <p:cNvPr id="12" name="Up Arrow 11">
              <a:extLst>
                <a:ext uri="{FF2B5EF4-FFF2-40B4-BE49-F238E27FC236}">
                  <a16:creationId xmlns:a16="http://schemas.microsoft.com/office/drawing/2014/main" id="{F14F964F-BD0C-BA41-91F3-B5A456FB02AC}"/>
                </a:ext>
              </a:extLst>
            </p:cNvPr>
            <p:cNvSpPr/>
            <p:nvPr/>
          </p:nvSpPr>
          <p:spPr>
            <a:xfrm>
              <a:off x="7141025" y="4942113"/>
              <a:ext cx="478971" cy="73152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E1CCAA85-C15C-634E-9A28-57DB2D9A37C0}"/>
                </a:ext>
              </a:extLst>
            </p:cNvPr>
            <p:cNvSpPr/>
            <p:nvPr/>
          </p:nvSpPr>
          <p:spPr>
            <a:xfrm>
              <a:off x="7266210" y="5916453"/>
              <a:ext cx="228600" cy="653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196771D7-A400-4341-BD8D-52FC04C61CFD}"/>
                </a:ext>
              </a:extLst>
            </p:cNvPr>
            <p:cNvSpPr/>
            <p:nvPr/>
          </p:nvSpPr>
          <p:spPr>
            <a:xfrm>
              <a:off x="7266210" y="5702613"/>
              <a:ext cx="228600" cy="1828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79317516-F468-314A-88F7-FBF877EF0AD4}"/>
              </a:ext>
            </a:extLst>
          </p:cNvPr>
          <p:cNvGrpSpPr/>
          <p:nvPr/>
        </p:nvGrpSpPr>
        <p:grpSpPr>
          <a:xfrm rot="10800000">
            <a:off x="6533792" y="4942113"/>
            <a:ext cx="478971" cy="1039654"/>
            <a:chOff x="7141025" y="4942113"/>
            <a:chExt cx="478971" cy="1039654"/>
          </a:xfrm>
        </p:grpSpPr>
        <p:sp>
          <p:nvSpPr>
            <p:cNvPr id="20" name="Up Arrow 19">
              <a:extLst>
                <a:ext uri="{FF2B5EF4-FFF2-40B4-BE49-F238E27FC236}">
                  <a16:creationId xmlns:a16="http://schemas.microsoft.com/office/drawing/2014/main" id="{B5FE3B28-CD00-7744-AFD5-65CFB3D712B1}"/>
                </a:ext>
              </a:extLst>
            </p:cNvPr>
            <p:cNvSpPr/>
            <p:nvPr/>
          </p:nvSpPr>
          <p:spPr>
            <a:xfrm>
              <a:off x="7141025" y="4942113"/>
              <a:ext cx="478971" cy="73152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113918B1-981A-184E-9E98-55A0E1E16685}"/>
                </a:ext>
              </a:extLst>
            </p:cNvPr>
            <p:cNvSpPr/>
            <p:nvPr/>
          </p:nvSpPr>
          <p:spPr>
            <a:xfrm>
              <a:off x="7266210" y="5916453"/>
              <a:ext cx="228600" cy="653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A948377C-1104-DD43-BC8F-389E296D96D7}"/>
                </a:ext>
              </a:extLst>
            </p:cNvPr>
            <p:cNvSpPr/>
            <p:nvPr/>
          </p:nvSpPr>
          <p:spPr>
            <a:xfrm>
              <a:off x="7266210" y="5702613"/>
              <a:ext cx="228600" cy="1828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custDataLst>
      <p:tags r:id="rId1"/>
    </p:custDataLst>
    <p:extLst>
      <p:ext uri="{BB962C8B-B14F-4D97-AF65-F5344CB8AC3E}">
        <p14:creationId xmlns:p14="http://schemas.microsoft.com/office/powerpoint/2010/main" val="13379886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9355E64-266B-7348-9B9B-DBAF168E86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15062" y="6073983"/>
            <a:ext cx="667512" cy="734263"/>
          </a:xfrm>
          <a:prstGeom prst="rect">
            <a:avLst/>
          </a:prstGeom>
        </p:spPr>
      </p:pic>
      <p:sp>
        <p:nvSpPr>
          <p:cNvPr id="2" name="Title 1"/>
          <p:cNvSpPr>
            <a:spLocks noGrp="1"/>
          </p:cNvSpPr>
          <p:nvPr>
            <p:ph type="title"/>
          </p:nvPr>
        </p:nvSpPr>
        <p:spPr/>
        <p:txBody>
          <a:bodyPr/>
          <a:lstStyle/>
          <a:p>
            <a:r>
              <a:rPr lang="en-US" dirty="0"/>
              <a:t>Compatibility</a:t>
            </a:r>
          </a:p>
        </p:txBody>
      </p:sp>
      <p:pic>
        <p:nvPicPr>
          <p:cNvPr id="4" name="Picture 3">
            <a:extLst>
              <a:ext uri="{FF2B5EF4-FFF2-40B4-BE49-F238E27FC236}">
                <a16:creationId xmlns:a16="http://schemas.microsoft.com/office/drawing/2014/main" id="{B56BFA9E-BAC9-2044-82A2-431B688E4ABD}"/>
              </a:ext>
            </a:extLst>
          </p:cNvPr>
          <p:cNvPicPr>
            <a:picLocks noChangeAspect="1"/>
          </p:cNvPicPr>
          <p:nvPr/>
        </p:nvPicPr>
        <p:blipFill>
          <a:blip r:embed="rId5"/>
          <a:stretch>
            <a:fillRect/>
          </a:stretch>
        </p:blipFill>
        <p:spPr>
          <a:xfrm>
            <a:off x="1381122" y="1675295"/>
            <a:ext cx="9429755" cy="3507409"/>
          </a:xfrm>
          <a:prstGeom prst="rect">
            <a:avLst/>
          </a:prstGeom>
        </p:spPr>
      </p:pic>
    </p:spTree>
    <p:custDataLst>
      <p:tags r:id="rId1"/>
    </p:custDataLst>
    <p:extLst>
      <p:ext uri="{BB962C8B-B14F-4D97-AF65-F5344CB8AC3E}">
        <p14:creationId xmlns:p14="http://schemas.microsoft.com/office/powerpoint/2010/main" val="27818625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Amazon Redshift Use Cases</a:t>
            </a:r>
          </a:p>
        </p:txBody>
      </p:sp>
      <p:sp>
        <p:nvSpPr>
          <p:cNvPr id="3" name="Content Placeholder 2"/>
          <p:cNvSpPr>
            <a:spLocks noGrp="1"/>
          </p:cNvSpPr>
          <p:nvPr>
            <p:ph idx="1"/>
          </p:nvPr>
        </p:nvSpPr>
        <p:spPr>
          <a:xfrm>
            <a:off x="238538" y="1440305"/>
            <a:ext cx="11330609" cy="4913308"/>
          </a:xfrm>
        </p:spPr>
        <p:txBody>
          <a:bodyPr>
            <a:normAutofit lnSpcReduction="10000"/>
          </a:bodyPr>
          <a:lstStyle/>
          <a:p>
            <a:pPr marL="457200" lvl="1" indent="-457200" algn="just">
              <a:lnSpc>
                <a:spcPct val="100000"/>
              </a:lnSpc>
              <a:spcBef>
                <a:spcPts val="800"/>
              </a:spcBef>
              <a:spcAft>
                <a:spcPts val="800"/>
              </a:spcAft>
            </a:pPr>
            <a:r>
              <a:rPr lang="en-US" sz="2800" dirty="0"/>
              <a:t>Enterprise Data Warehouse (EDW)</a:t>
            </a:r>
          </a:p>
          <a:p>
            <a:pPr marL="914400" lvl="2" indent="-457200" algn="just">
              <a:lnSpc>
                <a:spcPct val="100000"/>
              </a:lnSpc>
              <a:spcBef>
                <a:spcPts val="800"/>
              </a:spcBef>
              <a:spcAft>
                <a:spcPts val="800"/>
              </a:spcAft>
            </a:pPr>
            <a:r>
              <a:rPr lang="fr-FR" sz="2400" dirty="0"/>
              <a:t>Migrez à un rythme avec lequel les clients sont à l'aise</a:t>
            </a:r>
            <a:endParaRPr lang="en-US" sz="2400" dirty="0"/>
          </a:p>
          <a:p>
            <a:pPr marL="914400" lvl="2" indent="-457200" algn="just">
              <a:lnSpc>
                <a:spcPct val="100000"/>
              </a:lnSpc>
              <a:spcBef>
                <a:spcPts val="800"/>
              </a:spcBef>
              <a:spcAft>
                <a:spcPts val="800"/>
              </a:spcAft>
            </a:pPr>
            <a:r>
              <a:rPr lang="fr-FR" sz="2400" dirty="0"/>
              <a:t>Expérimentez sans coût initial important ni engagement</a:t>
            </a:r>
            <a:endParaRPr lang="en-US" sz="2400" dirty="0"/>
          </a:p>
          <a:p>
            <a:pPr marL="914400" lvl="2" indent="-457200" algn="just">
              <a:lnSpc>
                <a:spcPct val="100000"/>
              </a:lnSpc>
              <a:spcBef>
                <a:spcPts val="800"/>
              </a:spcBef>
              <a:spcAft>
                <a:spcPts val="800"/>
              </a:spcAft>
            </a:pPr>
            <a:r>
              <a:rPr lang="fr-FR" sz="2400" dirty="0"/>
              <a:t>Répondez plus rapidement aux besoins de l'entreprise</a:t>
            </a:r>
            <a:endParaRPr lang="en-US" sz="2400" dirty="0"/>
          </a:p>
          <a:p>
            <a:pPr marL="457200" lvl="1" indent="-457200" algn="just">
              <a:lnSpc>
                <a:spcPct val="100000"/>
              </a:lnSpc>
              <a:spcBef>
                <a:spcPts val="800"/>
              </a:spcBef>
              <a:spcAft>
                <a:spcPts val="800"/>
              </a:spcAft>
            </a:pPr>
            <a:r>
              <a:rPr lang="en-US" sz="2800" dirty="0"/>
              <a:t>Big Data</a:t>
            </a:r>
          </a:p>
          <a:p>
            <a:pPr marL="914400" lvl="2" indent="-457200" algn="just">
              <a:lnSpc>
                <a:spcPct val="100000"/>
              </a:lnSpc>
              <a:spcBef>
                <a:spcPts val="800"/>
              </a:spcBef>
              <a:spcAft>
                <a:spcPts val="800"/>
              </a:spcAft>
            </a:pPr>
            <a:r>
              <a:rPr lang="fr-FR" sz="2400" dirty="0"/>
              <a:t>Prix ​​bas pour les petits clients</a:t>
            </a:r>
            <a:endParaRPr lang="en-US" sz="2400" dirty="0"/>
          </a:p>
          <a:p>
            <a:pPr marL="914400" lvl="2" indent="-457200" algn="just">
              <a:lnSpc>
                <a:spcPct val="100000"/>
              </a:lnSpc>
              <a:spcBef>
                <a:spcPts val="800"/>
              </a:spcBef>
              <a:spcAft>
                <a:spcPts val="800"/>
              </a:spcAft>
            </a:pPr>
            <a:r>
              <a:rPr lang="fr-FR" sz="2400" dirty="0"/>
              <a:t>Service géré pour faciliter le déploiement et la maintenance</a:t>
            </a:r>
            <a:endParaRPr lang="en-US" sz="2400" dirty="0"/>
          </a:p>
          <a:p>
            <a:pPr marL="914400" lvl="2" indent="-457200" algn="just">
              <a:lnSpc>
                <a:spcPct val="100000"/>
              </a:lnSpc>
              <a:spcBef>
                <a:spcPts val="800"/>
              </a:spcBef>
              <a:spcAft>
                <a:spcPts val="800"/>
              </a:spcAft>
            </a:pPr>
            <a:r>
              <a:rPr lang="fr-FR" sz="2400" dirty="0"/>
              <a:t>Concentrez-vous davantage sur les données et moins sur la gestion des bases de données</a:t>
            </a:r>
            <a:endParaRPr lang="en-US" sz="2400" dirty="0"/>
          </a:p>
        </p:txBody>
      </p:sp>
      <p:pic>
        <p:nvPicPr>
          <p:cNvPr id="5" name="Picture 4">
            <a:extLst>
              <a:ext uri="{FF2B5EF4-FFF2-40B4-BE49-F238E27FC236}">
                <a16:creationId xmlns:a16="http://schemas.microsoft.com/office/drawing/2014/main" id="{BA86D925-1244-1040-A204-6F99065AFD4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15062" y="6073983"/>
            <a:ext cx="667512" cy="734263"/>
          </a:xfrm>
          <a:prstGeom prst="rect">
            <a:avLst/>
          </a:prstGeom>
        </p:spPr>
      </p:pic>
      <p:pic>
        <p:nvPicPr>
          <p:cNvPr id="6" name="Picture 5">
            <a:extLst>
              <a:ext uri="{FF2B5EF4-FFF2-40B4-BE49-F238E27FC236}">
                <a16:creationId xmlns:a16="http://schemas.microsoft.com/office/drawing/2014/main" id="{A3977061-F8B9-DE47-B1A2-C0FBBEA9FBB0}"/>
              </a:ext>
            </a:extLst>
          </p:cNvPr>
          <p:cNvPicPr>
            <a:picLocks noChangeAspect="1"/>
          </p:cNvPicPr>
          <p:nvPr/>
        </p:nvPicPr>
        <p:blipFill>
          <a:blip r:embed="rId5"/>
          <a:stretch>
            <a:fillRect/>
          </a:stretch>
        </p:blipFill>
        <p:spPr>
          <a:xfrm>
            <a:off x="9316813" y="2603614"/>
            <a:ext cx="2333614" cy="2252866"/>
          </a:xfrm>
          <a:prstGeom prst="rect">
            <a:avLst/>
          </a:prstGeom>
        </p:spPr>
      </p:pic>
    </p:spTree>
    <p:custDataLst>
      <p:tags r:id="rId1"/>
    </p:custDataLst>
    <p:extLst>
      <p:ext uri="{BB962C8B-B14F-4D97-AF65-F5344CB8AC3E}">
        <p14:creationId xmlns:p14="http://schemas.microsoft.com/office/powerpoint/2010/main" val="29246640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Amazon Redshift Use Cases</a:t>
            </a:r>
          </a:p>
        </p:txBody>
      </p:sp>
      <p:sp>
        <p:nvSpPr>
          <p:cNvPr id="3" name="Content Placeholder 2"/>
          <p:cNvSpPr>
            <a:spLocks noGrp="1"/>
          </p:cNvSpPr>
          <p:nvPr>
            <p:ph idx="1"/>
          </p:nvPr>
        </p:nvSpPr>
        <p:spPr>
          <a:xfrm>
            <a:off x="238538" y="1440305"/>
            <a:ext cx="11330609" cy="4913308"/>
          </a:xfrm>
        </p:spPr>
        <p:txBody>
          <a:bodyPr>
            <a:normAutofit/>
          </a:bodyPr>
          <a:lstStyle/>
          <a:p>
            <a:pPr marL="457200" lvl="1" indent="-457200" algn="just">
              <a:lnSpc>
                <a:spcPct val="100000"/>
              </a:lnSpc>
              <a:spcBef>
                <a:spcPts val="800"/>
              </a:spcBef>
              <a:spcAft>
                <a:spcPts val="800"/>
              </a:spcAft>
            </a:pPr>
            <a:r>
              <a:rPr lang="en-US" sz="2800" dirty="0"/>
              <a:t>Software as a Service (SaaS)</a:t>
            </a:r>
          </a:p>
          <a:p>
            <a:pPr marL="914400" lvl="2" indent="-457200" algn="just">
              <a:lnSpc>
                <a:spcPct val="100000"/>
              </a:lnSpc>
              <a:spcBef>
                <a:spcPts val="800"/>
              </a:spcBef>
            </a:pPr>
            <a:r>
              <a:rPr lang="fr-FR" sz="2400" dirty="0"/>
              <a:t>Faites évoluer la capacité de l'entrepôt de données à mesure que la demande augmente</a:t>
            </a:r>
          </a:p>
          <a:p>
            <a:pPr marL="914400" lvl="2" indent="-457200" algn="just">
              <a:lnSpc>
                <a:spcPct val="100000"/>
              </a:lnSpc>
              <a:spcBef>
                <a:spcPts val="800"/>
              </a:spcBef>
            </a:pPr>
            <a:r>
              <a:rPr lang="fr-FR" sz="2400" dirty="0"/>
              <a:t>Ajouter des fonctionnalités analytiques aux applications</a:t>
            </a:r>
          </a:p>
          <a:p>
            <a:pPr marL="914400" lvl="2" indent="-457200" algn="just">
              <a:lnSpc>
                <a:spcPct val="100000"/>
              </a:lnSpc>
              <a:spcBef>
                <a:spcPts val="800"/>
              </a:spcBef>
            </a:pPr>
            <a:r>
              <a:rPr lang="fr-FR" sz="2400" dirty="0"/>
              <a:t>Réduisez les coûts matériels et logiciels d'un ordre de grandeur</a:t>
            </a:r>
            <a:endParaRPr lang="en-US" sz="2400" dirty="0"/>
          </a:p>
          <a:p>
            <a:pPr marL="457200" lvl="2" indent="0" algn="just">
              <a:lnSpc>
                <a:spcPct val="100000"/>
              </a:lnSpc>
              <a:spcBef>
                <a:spcPts val="800"/>
              </a:spcBef>
              <a:buNone/>
            </a:pPr>
            <a:endParaRPr lang="en-US" sz="2400" dirty="0"/>
          </a:p>
        </p:txBody>
      </p:sp>
      <p:pic>
        <p:nvPicPr>
          <p:cNvPr id="5" name="Picture 4">
            <a:extLst>
              <a:ext uri="{FF2B5EF4-FFF2-40B4-BE49-F238E27FC236}">
                <a16:creationId xmlns:a16="http://schemas.microsoft.com/office/drawing/2014/main" id="{BA86D925-1244-1040-A204-6F99065AFD4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15062" y="6073983"/>
            <a:ext cx="667512" cy="734263"/>
          </a:xfrm>
          <a:prstGeom prst="rect">
            <a:avLst/>
          </a:prstGeom>
        </p:spPr>
      </p:pic>
      <p:pic>
        <p:nvPicPr>
          <p:cNvPr id="7" name="Picture 6">
            <a:extLst>
              <a:ext uri="{FF2B5EF4-FFF2-40B4-BE49-F238E27FC236}">
                <a16:creationId xmlns:a16="http://schemas.microsoft.com/office/drawing/2014/main" id="{F644CFD3-2904-5848-A5EB-FEEFE5B94919}"/>
              </a:ext>
            </a:extLst>
          </p:cNvPr>
          <p:cNvPicPr>
            <a:picLocks noChangeAspect="1"/>
          </p:cNvPicPr>
          <p:nvPr/>
        </p:nvPicPr>
        <p:blipFill>
          <a:blip r:embed="rId5"/>
          <a:stretch>
            <a:fillRect/>
          </a:stretch>
        </p:blipFill>
        <p:spPr>
          <a:xfrm>
            <a:off x="9108488" y="1440305"/>
            <a:ext cx="2640330" cy="1682334"/>
          </a:xfrm>
          <a:prstGeom prst="rect">
            <a:avLst/>
          </a:prstGeom>
        </p:spPr>
      </p:pic>
    </p:spTree>
    <p:custDataLst>
      <p:tags r:id="rId1"/>
    </p:custDataLst>
    <p:extLst>
      <p:ext uri="{BB962C8B-B14F-4D97-AF65-F5344CB8AC3E}">
        <p14:creationId xmlns:p14="http://schemas.microsoft.com/office/powerpoint/2010/main" val="4228197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759" y="2932909"/>
            <a:ext cx="10617928" cy="826291"/>
          </a:xfrm>
        </p:spPr>
        <p:txBody>
          <a:bodyPr>
            <a:noAutofit/>
          </a:bodyPr>
          <a:lstStyle/>
          <a:p>
            <a:r>
              <a:rPr lang="en-US" sz="4800" dirty="0"/>
              <a:t>Part 1: Database Services: </a:t>
            </a:r>
            <a:br>
              <a:rPr lang="en-US" sz="4800" dirty="0"/>
            </a:br>
            <a:r>
              <a:rPr lang="en-US" sz="4800" dirty="0"/>
              <a:t>Amazon Relational Database Service (RDS)</a:t>
            </a:r>
          </a:p>
        </p:txBody>
      </p:sp>
    </p:spTree>
    <p:custDataLst>
      <p:tags r:id="rId1"/>
    </p:custDataLst>
    <p:extLst>
      <p:ext uri="{BB962C8B-B14F-4D97-AF65-F5344CB8AC3E}">
        <p14:creationId xmlns:p14="http://schemas.microsoft.com/office/powerpoint/2010/main" val="395837640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 Review</a:t>
            </a:r>
          </a:p>
        </p:txBody>
      </p:sp>
      <p:sp>
        <p:nvSpPr>
          <p:cNvPr id="3" name="Content Placeholder 2"/>
          <p:cNvSpPr>
            <a:spLocks noGrp="1"/>
          </p:cNvSpPr>
          <p:nvPr>
            <p:ph idx="1"/>
          </p:nvPr>
        </p:nvSpPr>
        <p:spPr>
          <a:xfrm>
            <a:off x="238538" y="1440305"/>
            <a:ext cx="11330609" cy="4913308"/>
          </a:xfrm>
        </p:spPr>
        <p:txBody>
          <a:bodyPr>
            <a:normAutofit/>
          </a:bodyPr>
          <a:lstStyle/>
          <a:p>
            <a:pPr marL="457200" lvl="1" indent="-457200" algn="just">
              <a:lnSpc>
                <a:spcPct val="110000"/>
              </a:lnSpc>
              <a:spcBef>
                <a:spcPts val="1800"/>
              </a:spcBef>
              <a:spcAft>
                <a:spcPts val="800"/>
              </a:spcAft>
            </a:pPr>
            <a:r>
              <a:rPr lang="fr-FR" sz="2800" dirty="0"/>
              <a:t>Service d'entrepôt de données rapide et entièrement géré</a:t>
            </a:r>
          </a:p>
          <a:p>
            <a:pPr marL="457200" lvl="1" indent="-457200" algn="just">
              <a:lnSpc>
                <a:spcPct val="110000"/>
              </a:lnSpc>
              <a:spcBef>
                <a:spcPts val="1800"/>
              </a:spcBef>
              <a:spcAft>
                <a:spcPts val="800"/>
              </a:spcAft>
            </a:pPr>
            <a:r>
              <a:rPr lang="fr-FR" sz="2800" dirty="0"/>
              <a:t>Facilement évolutif sans temps d'arrêt</a:t>
            </a:r>
          </a:p>
          <a:p>
            <a:pPr marL="457200" lvl="1" indent="-457200" algn="just">
              <a:lnSpc>
                <a:spcPct val="110000"/>
              </a:lnSpc>
              <a:spcBef>
                <a:spcPts val="1800"/>
              </a:spcBef>
              <a:spcAft>
                <a:spcPts val="800"/>
              </a:spcAft>
            </a:pPr>
            <a:r>
              <a:rPr lang="fr-FR" sz="2800" dirty="0"/>
              <a:t>Architectures de stockage en colonnes et de traitement parallèle</a:t>
            </a:r>
          </a:p>
          <a:p>
            <a:pPr marL="457200" lvl="1" indent="-457200" algn="just">
              <a:lnSpc>
                <a:spcPct val="110000"/>
              </a:lnSpc>
              <a:spcBef>
                <a:spcPts val="1800"/>
              </a:spcBef>
              <a:spcAft>
                <a:spcPts val="800"/>
              </a:spcAft>
            </a:pPr>
            <a:r>
              <a:rPr lang="fr-FR" sz="2800" dirty="0"/>
              <a:t>Surveille automatiquement et en continu le cluster</a:t>
            </a:r>
          </a:p>
          <a:p>
            <a:pPr marL="457200" lvl="1" indent="-457200" algn="just">
              <a:lnSpc>
                <a:spcPct val="110000"/>
              </a:lnSpc>
              <a:spcBef>
                <a:spcPts val="1800"/>
              </a:spcBef>
              <a:spcAft>
                <a:spcPts val="800"/>
              </a:spcAft>
            </a:pPr>
            <a:r>
              <a:rPr lang="en-US" sz="2800" dirty="0"/>
              <a:t>Le </a:t>
            </a:r>
            <a:r>
              <a:rPr lang="en-US" sz="2800" dirty="0" err="1"/>
              <a:t>cryptage</a:t>
            </a:r>
            <a:r>
              <a:rPr lang="en-US" sz="2800" dirty="0"/>
              <a:t> </a:t>
            </a:r>
            <a:r>
              <a:rPr lang="en-US" sz="2800" dirty="0" err="1"/>
              <a:t>est</a:t>
            </a:r>
            <a:r>
              <a:rPr lang="en-US" sz="2800" dirty="0"/>
              <a:t> </a:t>
            </a:r>
            <a:r>
              <a:rPr lang="en-US" sz="2800" dirty="0" err="1"/>
              <a:t>intégré</a:t>
            </a:r>
            <a:endParaRPr lang="en-US" sz="2800" dirty="0"/>
          </a:p>
          <a:p>
            <a:pPr marL="457200" lvl="1" indent="-457200" algn="just">
              <a:lnSpc>
                <a:spcPct val="110000"/>
              </a:lnSpc>
              <a:spcBef>
                <a:spcPts val="1800"/>
              </a:spcBef>
              <a:spcAft>
                <a:spcPts val="800"/>
              </a:spcAft>
            </a:pPr>
            <a:endParaRPr lang="en-US" sz="2800" dirty="0"/>
          </a:p>
        </p:txBody>
      </p:sp>
      <p:pic>
        <p:nvPicPr>
          <p:cNvPr id="5" name="Picture 4">
            <a:extLst>
              <a:ext uri="{FF2B5EF4-FFF2-40B4-BE49-F238E27FC236}">
                <a16:creationId xmlns:a16="http://schemas.microsoft.com/office/drawing/2014/main" id="{BA86D925-1244-1040-A204-6F99065AFD4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15062" y="6073983"/>
            <a:ext cx="667512" cy="734263"/>
          </a:xfrm>
          <a:prstGeom prst="rect">
            <a:avLst/>
          </a:prstGeom>
        </p:spPr>
      </p:pic>
    </p:spTree>
    <p:custDataLst>
      <p:tags r:id="rId1"/>
    </p:custDataLst>
    <p:extLst>
      <p:ext uri="{BB962C8B-B14F-4D97-AF65-F5344CB8AC3E}">
        <p14:creationId xmlns:p14="http://schemas.microsoft.com/office/powerpoint/2010/main" val="173862510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759" y="2932909"/>
            <a:ext cx="10617928" cy="826291"/>
          </a:xfrm>
        </p:spPr>
        <p:txBody>
          <a:bodyPr>
            <a:noAutofit/>
          </a:bodyPr>
          <a:lstStyle/>
          <a:p>
            <a:r>
              <a:rPr lang="en-US" sz="4800" dirty="0"/>
              <a:t>Part 4: Database Services: </a:t>
            </a:r>
            <a:br>
              <a:rPr lang="en-US" sz="4800" dirty="0"/>
            </a:br>
            <a:r>
              <a:rPr lang="en-US" sz="4800" dirty="0"/>
              <a:t>Amazon Aurora</a:t>
            </a:r>
          </a:p>
        </p:txBody>
      </p:sp>
    </p:spTree>
    <p:custDataLst>
      <p:tags r:id="rId1"/>
    </p:custDataLst>
    <p:extLst>
      <p:ext uri="{BB962C8B-B14F-4D97-AF65-F5344CB8AC3E}">
        <p14:creationId xmlns:p14="http://schemas.microsoft.com/office/powerpoint/2010/main" val="276376356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E34605E-E120-2646-972A-2AB3490EAA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20192" y="2358054"/>
            <a:ext cx="1977083" cy="2286000"/>
          </a:xfrm>
          <a:prstGeom prst="rect">
            <a:avLst/>
          </a:prstGeom>
        </p:spPr>
      </p:pic>
      <p:sp>
        <p:nvSpPr>
          <p:cNvPr id="11" name="TextBox 10"/>
          <p:cNvSpPr txBox="1"/>
          <p:nvPr/>
        </p:nvSpPr>
        <p:spPr>
          <a:xfrm>
            <a:off x="3779403" y="4936760"/>
            <a:ext cx="4658659" cy="430887"/>
          </a:xfrm>
          <a:prstGeom prst="rect">
            <a:avLst/>
          </a:prstGeom>
          <a:noFill/>
        </p:spPr>
        <p:txBody>
          <a:bodyPr wrap="square" lIns="0" tIns="0" rIns="0" bIns="0" rtlCol="0" anchor="ctr">
            <a:spAutoFit/>
          </a:bodyPr>
          <a:lstStyle/>
          <a:p>
            <a:pPr algn="ctr"/>
            <a:r>
              <a:rPr lang="en-US" sz="2800" b="1" dirty="0">
                <a:latin typeface="Amazon Ember" panose="020B0603020204020204" pitchFamily="34" charset="0"/>
                <a:ea typeface="Amazon Ember" panose="020B0603020204020204" pitchFamily="34" charset="0"/>
                <a:cs typeface="Amazon Ember" panose="020B0603020204020204" pitchFamily="34" charset="0"/>
              </a:rPr>
              <a:t>Amazon Aurora</a:t>
            </a:r>
            <a:endParaRPr lang="en-US" sz="6000" b="1"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2" name="Title 1"/>
          <p:cNvSpPr>
            <a:spLocks noGrp="1"/>
          </p:cNvSpPr>
          <p:nvPr>
            <p:ph type="title"/>
          </p:nvPr>
        </p:nvSpPr>
        <p:spPr/>
        <p:txBody>
          <a:bodyPr/>
          <a:lstStyle/>
          <a:p>
            <a:r>
              <a:rPr lang="en-US" dirty="0"/>
              <a:t>Amazon Aurora</a:t>
            </a:r>
          </a:p>
        </p:txBody>
      </p:sp>
    </p:spTree>
    <p:custDataLst>
      <p:tags r:id="rId1"/>
    </p:custDataLst>
    <p:extLst>
      <p:ext uri="{BB962C8B-B14F-4D97-AF65-F5344CB8AC3E}">
        <p14:creationId xmlns:p14="http://schemas.microsoft.com/office/powerpoint/2010/main" val="13509104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07B9C8A-A274-5A49-BE7D-4DDF096091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68327" y="5969697"/>
            <a:ext cx="711750" cy="822960"/>
          </a:xfrm>
          <a:prstGeom prst="rect">
            <a:avLst/>
          </a:prstGeom>
        </p:spPr>
      </p:pic>
      <p:sp>
        <p:nvSpPr>
          <p:cNvPr id="2" name="Title 1"/>
          <p:cNvSpPr>
            <a:spLocks noGrp="1"/>
          </p:cNvSpPr>
          <p:nvPr>
            <p:ph type="title"/>
          </p:nvPr>
        </p:nvSpPr>
        <p:spPr/>
        <p:txBody>
          <a:bodyPr/>
          <a:lstStyle/>
          <a:p>
            <a:r>
              <a:rPr lang="en-US" dirty="0"/>
              <a:t>Amazon Aurora Service Benefits</a:t>
            </a:r>
          </a:p>
        </p:txBody>
      </p:sp>
      <p:pic>
        <p:nvPicPr>
          <p:cNvPr id="5" name="Picture 4">
            <a:extLst>
              <a:ext uri="{FF2B5EF4-FFF2-40B4-BE49-F238E27FC236}">
                <a16:creationId xmlns:a16="http://schemas.microsoft.com/office/drawing/2014/main" id="{953EA391-6137-1A49-8501-646481BB4A50}"/>
              </a:ext>
            </a:extLst>
          </p:cNvPr>
          <p:cNvPicPr>
            <a:picLocks noChangeAspect="1"/>
          </p:cNvPicPr>
          <p:nvPr/>
        </p:nvPicPr>
        <p:blipFill>
          <a:blip r:embed="rId5"/>
          <a:stretch>
            <a:fillRect/>
          </a:stretch>
        </p:blipFill>
        <p:spPr>
          <a:xfrm>
            <a:off x="1428750" y="1429450"/>
            <a:ext cx="8115300" cy="5014529"/>
          </a:xfrm>
          <a:prstGeom prst="rect">
            <a:avLst/>
          </a:prstGeom>
        </p:spPr>
      </p:pic>
    </p:spTree>
    <p:custDataLst>
      <p:tags r:id="rId1"/>
    </p:custDataLst>
    <p:extLst>
      <p:ext uri="{BB962C8B-B14F-4D97-AF65-F5344CB8AC3E}">
        <p14:creationId xmlns:p14="http://schemas.microsoft.com/office/powerpoint/2010/main" val="278819093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07B9C8A-A274-5A49-BE7D-4DDF096091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68327" y="5969697"/>
            <a:ext cx="711750" cy="822960"/>
          </a:xfrm>
          <a:prstGeom prst="rect">
            <a:avLst/>
          </a:prstGeom>
        </p:spPr>
      </p:pic>
      <p:sp>
        <p:nvSpPr>
          <p:cNvPr id="2" name="Title 1"/>
          <p:cNvSpPr>
            <a:spLocks noGrp="1"/>
          </p:cNvSpPr>
          <p:nvPr>
            <p:ph type="title"/>
          </p:nvPr>
        </p:nvSpPr>
        <p:spPr/>
        <p:txBody>
          <a:bodyPr/>
          <a:lstStyle/>
          <a:p>
            <a:r>
              <a:rPr lang="en-US" dirty="0"/>
              <a:t>High Availability</a:t>
            </a:r>
          </a:p>
        </p:txBody>
      </p:sp>
      <p:pic>
        <p:nvPicPr>
          <p:cNvPr id="8" name="Picture 7">
            <a:extLst>
              <a:ext uri="{FF2B5EF4-FFF2-40B4-BE49-F238E27FC236}">
                <a16:creationId xmlns:a16="http://schemas.microsoft.com/office/drawing/2014/main" id="{C5758C31-879E-2E4A-AFBC-A8D8832C7672}"/>
              </a:ext>
            </a:extLst>
          </p:cNvPr>
          <p:cNvPicPr>
            <a:picLocks noChangeAspect="1"/>
          </p:cNvPicPr>
          <p:nvPr/>
        </p:nvPicPr>
        <p:blipFill>
          <a:blip r:embed="rId5"/>
          <a:stretch>
            <a:fillRect/>
          </a:stretch>
        </p:blipFill>
        <p:spPr>
          <a:xfrm>
            <a:off x="1329055" y="1450844"/>
            <a:ext cx="9533890" cy="4953766"/>
          </a:xfrm>
          <a:prstGeom prst="rect">
            <a:avLst/>
          </a:prstGeom>
        </p:spPr>
      </p:pic>
    </p:spTree>
    <p:custDataLst>
      <p:tags r:id="rId1"/>
    </p:custDataLst>
    <p:extLst>
      <p:ext uri="{BB962C8B-B14F-4D97-AF65-F5344CB8AC3E}">
        <p14:creationId xmlns:p14="http://schemas.microsoft.com/office/powerpoint/2010/main" val="32775116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07B9C8A-A274-5A49-BE7D-4DDF096091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68327" y="5969697"/>
            <a:ext cx="711750" cy="822960"/>
          </a:xfrm>
          <a:prstGeom prst="rect">
            <a:avLst/>
          </a:prstGeom>
        </p:spPr>
      </p:pic>
      <p:sp>
        <p:nvSpPr>
          <p:cNvPr id="2" name="Title 1"/>
          <p:cNvSpPr>
            <a:spLocks noGrp="1"/>
          </p:cNvSpPr>
          <p:nvPr>
            <p:ph type="title"/>
          </p:nvPr>
        </p:nvSpPr>
        <p:spPr/>
        <p:txBody>
          <a:bodyPr/>
          <a:lstStyle/>
          <a:p>
            <a:r>
              <a:rPr lang="en-US" dirty="0"/>
              <a:t>Resilient Design</a:t>
            </a:r>
          </a:p>
        </p:txBody>
      </p:sp>
      <p:pic>
        <p:nvPicPr>
          <p:cNvPr id="4" name="Picture 3">
            <a:extLst>
              <a:ext uri="{FF2B5EF4-FFF2-40B4-BE49-F238E27FC236}">
                <a16:creationId xmlns:a16="http://schemas.microsoft.com/office/drawing/2014/main" id="{D6DD6977-83EA-C843-8D81-0BA93F174909}"/>
              </a:ext>
            </a:extLst>
          </p:cNvPr>
          <p:cNvPicPr>
            <a:picLocks noChangeAspect="1"/>
          </p:cNvPicPr>
          <p:nvPr/>
        </p:nvPicPr>
        <p:blipFill>
          <a:blip r:embed="rId5"/>
          <a:stretch>
            <a:fillRect/>
          </a:stretch>
        </p:blipFill>
        <p:spPr>
          <a:xfrm>
            <a:off x="819150" y="1910080"/>
            <a:ext cx="10553700" cy="3810000"/>
          </a:xfrm>
          <a:prstGeom prst="rect">
            <a:avLst/>
          </a:prstGeom>
        </p:spPr>
      </p:pic>
    </p:spTree>
    <p:custDataLst>
      <p:tags r:id="rId1"/>
    </p:custDataLst>
    <p:extLst>
      <p:ext uri="{BB962C8B-B14F-4D97-AF65-F5344CB8AC3E}">
        <p14:creationId xmlns:p14="http://schemas.microsoft.com/office/powerpoint/2010/main" val="29539323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 Review</a:t>
            </a:r>
          </a:p>
        </p:txBody>
      </p:sp>
      <p:sp>
        <p:nvSpPr>
          <p:cNvPr id="3" name="Content Placeholder 2"/>
          <p:cNvSpPr>
            <a:spLocks noGrp="1"/>
          </p:cNvSpPr>
          <p:nvPr>
            <p:ph idx="1"/>
          </p:nvPr>
        </p:nvSpPr>
        <p:spPr>
          <a:xfrm>
            <a:off x="238538" y="1440305"/>
            <a:ext cx="11330609" cy="4913308"/>
          </a:xfrm>
        </p:spPr>
        <p:txBody>
          <a:bodyPr>
            <a:normAutofit/>
          </a:bodyPr>
          <a:lstStyle/>
          <a:p>
            <a:pPr marL="457200" lvl="1" indent="-457200" algn="just">
              <a:lnSpc>
                <a:spcPct val="110000"/>
              </a:lnSpc>
              <a:spcBef>
                <a:spcPts val="1800"/>
              </a:spcBef>
              <a:spcAft>
                <a:spcPts val="800"/>
              </a:spcAft>
            </a:pPr>
            <a:r>
              <a:rPr lang="en-US" sz="2800" dirty="0"/>
              <a:t>Hautes performances et </a:t>
            </a:r>
            <a:r>
              <a:rPr lang="en-US" sz="2800" dirty="0" err="1"/>
              <a:t>évolutivité</a:t>
            </a:r>
            <a:endParaRPr lang="en-US" sz="2800" dirty="0"/>
          </a:p>
          <a:p>
            <a:pPr marL="457200" lvl="1" indent="-457200" algn="just">
              <a:lnSpc>
                <a:spcPct val="110000"/>
              </a:lnSpc>
              <a:spcBef>
                <a:spcPts val="1800"/>
              </a:spcBef>
              <a:spcAft>
                <a:spcPts val="800"/>
              </a:spcAft>
            </a:pPr>
            <a:r>
              <a:rPr lang="en-US" sz="2800" dirty="0"/>
              <a:t>Haute </a:t>
            </a:r>
            <a:r>
              <a:rPr lang="en-US" sz="2800" dirty="0" err="1"/>
              <a:t>disponibilité</a:t>
            </a:r>
            <a:r>
              <a:rPr lang="en-US" sz="2800" dirty="0"/>
              <a:t> et </a:t>
            </a:r>
            <a:r>
              <a:rPr lang="en-US" sz="2800" dirty="0" err="1"/>
              <a:t>durabilité</a:t>
            </a:r>
            <a:endParaRPr lang="en-US" sz="2800" dirty="0"/>
          </a:p>
          <a:p>
            <a:pPr marL="457200" lvl="1" indent="-457200" algn="just">
              <a:lnSpc>
                <a:spcPct val="110000"/>
              </a:lnSpc>
              <a:spcBef>
                <a:spcPts val="1800"/>
              </a:spcBef>
              <a:spcAft>
                <a:spcPts val="800"/>
              </a:spcAft>
            </a:pPr>
            <a:r>
              <a:rPr lang="en-US" sz="2800" dirty="0" err="1"/>
              <a:t>Plusieurs</a:t>
            </a:r>
            <a:r>
              <a:rPr lang="en-US" sz="2800" dirty="0"/>
              <a:t> </a:t>
            </a:r>
            <a:r>
              <a:rPr lang="en-US" sz="2800" dirty="0" err="1"/>
              <a:t>niveaux</a:t>
            </a:r>
            <a:r>
              <a:rPr lang="en-US" sz="2800" dirty="0"/>
              <a:t> de Sécurité</a:t>
            </a:r>
          </a:p>
          <a:p>
            <a:pPr marL="457200" lvl="1" indent="-457200" algn="just">
              <a:lnSpc>
                <a:spcPct val="110000"/>
              </a:lnSpc>
              <a:spcBef>
                <a:spcPts val="1800"/>
              </a:spcBef>
              <a:spcAft>
                <a:spcPts val="800"/>
              </a:spcAft>
            </a:pPr>
            <a:r>
              <a:rPr lang="fr-FR" sz="2800" dirty="0"/>
              <a:t>Compatible avec MySQL et PostgreSQL</a:t>
            </a:r>
          </a:p>
          <a:p>
            <a:pPr marL="457200" lvl="1" indent="-457200" algn="just">
              <a:lnSpc>
                <a:spcPct val="110000"/>
              </a:lnSpc>
              <a:spcBef>
                <a:spcPts val="1800"/>
              </a:spcBef>
              <a:spcAft>
                <a:spcPts val="800"/>
              </a:spcAft>
            </a:pPr>
            <a:r>
              <a:rPr lang="fr-FR" sz="2800" dirty="0"/>
              <a:t>Entièrement géré</a:t>
            </a:r>
          </a:p>
        </p:txBody>
      </p:sp>
      <p:pic>
        <p:nvPicPr>
          <p:cNvPr id="5" name="Picture 4">
            <a:extLst>
              <a:ext uri="{FF2B5EF4-FFF2-40B4-BE49-F238E27FC236}">
                <a16:creationId xmlns:a16="http://schemas.microsoft.com/office/drawing/2014/main" id="{BA86D925-1244-1040-A204-6F99065AFD4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15062" y="6073983"/>
            <a:ext cx="667512" cy="734263"/>
          </a:xfrm>
          <a:prstGeom prst="rect">
            <a:avLst/>
          </a:prstGeom>
        </p:spPr>
      </p:pic>
    </p:spTree>
    <p:custDataLst>
      <p:tags r:id="rId1"/>
    </p:custDataLst>
    <p:extLst>
      <p:ext uri="{BB962C8B-B14F-4D97-AF65-F5344CB8AC3E}">
        <p14:creationId xmlns:p14="http://schemas.microsoft.com/office/powerpoint/2010/main" val="224655457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759" y="2478505"/>
            <a:ext cx="10617928" cy="1280695"/>
          </a:xfrm>
        </p:spPr>
        <p:txBody>
          <a:bodyPr>
            <a:noAutofit/>
          </a:bodyPr>
          <a:lstStyle/>
          <a:p>
            <a:r>
              <a:rPr lang="en-US" sz="4800" dirty="0"/>
              <a:t>Module 2, Section 4, Lab 4: </a:t>
            </a:r>
            <a:br>
              <a:rPr lang="en-US" sz="4800" dirty="0"/>
            </a:br>
            <a:r>
              <a:rPr lang="en-US" sz="4800" dirty="0"/>
              <a:t>Build your DB Server and Interact with your DB Using an App</a:t>
            </a:r>
          </a:p>
        </p:txBody>
      </p:sp>
      <p:grpSp>
        <p:nvGrpSpPr>
          <p:cNvPr id="3" name="Group 2">
            <a:extLst>
              <a:ext uri="{FF2B5EF4-FFF2-40B4-BE49-F238E27FC236}">
                <a16:creationId xmlns:a16="http://schemas.microsoft.com/office/drawing/2014/main" id="{A0C0AF30-8966-5D4C-A971-CAD946C89D9B}"/>
              </a:ext>
            </a:extLst>
          </p:cNvPr>
          <p:cNvGrpSpPr/>
          <p:nvPr/>
        </p:nvGrpSpPr>
        <p:grpSpPr>
          <a:xfrm>
            <a:off x="11082174" y="5586978"/>
            <a:ext cx="403626" cy="461287"/>
            <a:chOff x="11271015" y="5905029"/>
            <a:chExt cx="403626" cy="461287"/>
          </a:xfrm>
        </p:grpSpPr>
        <p:sp>
          <p:nvSpPr>
            <p:cNvPr id="4" name="Oval 3">
              <a:extLst>
                <a:ext uri="{FF2B5EF4-FFF2-40B4-BE49-F238E27FC236}">
                  <a16:creationId xmlns:a16="http://schemas.microsoft.com/office/drawing/2014/main" id="{7643C28D-C78F-DD43-9ED9-1D4AC20B5111}"/>
                </a:ext>
              </a:extLst>
            </p:cNvPr>
            <p:cNvSpPr/>
            <p:nvPr/>
          </p:nvSpPr>
          <p:spPr>
            <a:xfrm>
              <a:off x="11307093" y="5998845"/>
              <a:ext cx="331470" cy="33318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B9BDA48C-F100-0743-AA2F-451B1B45897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71015" y="5905029"/>
              <a:ext cx="403626" cy="461287"/>
            </a:xfrm>
            <a:prstGeom prst="rect">
              <a:avLst/>
            </a:prstGeom>
          </p:spPr>
        </p:pic>
      </p:grpSp>
      <p:sp>
        <p:nvSpPr>
          <p:cNvPr id="6" name="TextBox 5">
            <a:extLst>
              <a:ext uri="{FF2B5EF4-FFF2-40B4-BE49-F238E27FC236}">
                <a16:creationId xmlns:a16="http://schemas.microsoft.com/office/drawing/2014/main" id="{7779C228-85F4-9E45-932A-F7866EEEE7A4}"/>
              </a:ext>
            </a:extLst>
          </p:cNvPr>
          <p:cNvSpPr txBox="1"/>
          <p:nvPr/>
        </p:nvSpPr>
        <p:spPr>
          <a:xfrm>
            <a:off x="10666883" y="6039272"/>
            <a:ext cx="1204686" cy="307777"/>
          </a:xfrm>
          <a:prstGeom prst="rect">
            <a:avLst/>
          </a:prstGeom>
          <a:noFill/>
        </p:spPr>
        <p:txBody>
          <a:bodyPr wrap="square" rtlCol="0">
            <a:spAutoFit/>
          </a:bodyPr>
          <a:lstStyle/>
          <a:p>
            <a:pPr algn="ctr"/>
            <a:r>
              <a:rPr lang="en-US" sz="1400" dirty="0"/>
              <a:t>~ 45 minutes</a:t>
            </a:r>
          </a:p>
        </p:txBody>
      </p:sp>
    </p:spTree>
    <p:custDataLst>
      <p:tags r:id="rId1"/>
    </p:custDataLst>
    <p:extLst>
      <p:ext uri="{BB962C8B-B14F-4D97-AF65-F5344CB8AC3E}">
        <p14:creationId xmlns:p14="http://schemas.microsoft.com/office/powerpoint/2010/main" val="17075348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EA1E41-CEB5-B346-92E3-F33E11748F00}"/>
              </a:ext>
            </a:extLst>
          </p:cNvPr>
          <p:cNvPicPr>
            <a:picLocks noChangeAspect="1"/>
          </p:cNvPicPr>
          <p:nvPr/>
        </p:nvPicPr>
        <p:blipFill>
          <a:blip r:embed="rId4"/>
          <a:stretch>
            <a:fillRect/>
          </a:stretch>
        </p:blipFill>
        <p:spPr>
          <a:xfrm>
            <a:off x="2352973" y="2048256"/>
            <a:ext cx="7248227" cy="4476846"/>
          </a:xfrm>
          <a:prstGeom prst="rect">
            <a:avLst/>
          </a:prstGeom>
        </p:spPr>
      </p:pic>
      <p:sp>
        <p:nvSpPr>
          <p:cNvPr id="2" name="Title 1"/>
          <p:cNvSpPr>
            <a:spLocks noGrp="1"/>
          </p:cNvSpPr>
          <p:nvPr>
            <p:ph type="title"/>
          </p:nvPr>
        </p:nvSpPr>
        <p:spPr/>
        <p:txBody>
          <a:bodyPr/>
          <a:lstStyle/>
          <a:p>
            <a:r>
              <a:rPr lang="en-US" dirty="0"/>
              <a:t>Lab 4 Scenario</a:t>
            </a:r>
          </a:p>
        </p:txBody>
      </p:sp>
      <p:sp>
        <p:nvSpPr>
          <p:cNvPr id="3" name="Content Placeholder 2"/>
          <p:cNvSpPr>
            <a:spLocks noGrp="1"/>
          </p:cNvSpPr>
          <p:nvPr>
            <p:ph idx="1"/>
          </p:nvPr>
        </p:nvSpPr>
        <p:spPr>
          <a:xfrm>
            <a:off x="238538" y="1440305"/>
            <a:ext cx="11330609" cy="4913308"/>
          </a:xfrm>
        </p:spPr>
        <p:txBody>
          <a:bodyPr>
            <a:normAutofit/>
          </a:bodyPr>
          <a:lstStyle/>
          <a:p>
            <a:pPr marL="0" lvl="1" indent="0">
              <a:spcBef>
                <a:spcPts val="1800"/>
              </a:spcBef>
              <a:spcAft>
                <a:spcPts val="800"/>
              </a:spcAft>
              <a:buNone/>
            </a:pPr>
            <a:r>
              <a:rPr lang="en-US" sz="2800" dirty="0"/>
              <a:t>This lab is designed to show you how to leverage an AWS-managed database instance for solving relational database need.</a:t>
            </a:r>
          </a:p>
        </p:txBody>
      </p:sp>
    </p:spTree>
    <p:custDataLst>
      <p:tags r:id="rId1"/>
    </p:custDataLst>
    <p:extLst>
      <p:ext uri="{BB962C8B-B14F-4D97-AF65-F5344CB8AC3E}">
        <p14:creationId xmlns:p14="http://schemas.microsoft.com/office/powerpoint/2010/main" val="299259905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4: Tasks</a:t>
            </a:r>
          </a:p>
        </p:txBody>
      </p:sp>
      <p:sp>
        <p:nvSpPr>
          <p:cNvPr id="3" name="Content Placeholder 2"/>
          <p:cNvSpPr>
            <a:spLocks noGrp="1"/>
          </p:cNvSpPr>
          <p:nvPr>
            <p:ph idx="1"/>
          </p:nvPr>
        </p:nvSpPr>
        <p:spPr>
          <a:xfrm>
            <a:off x="2633870" y="2094028"/>
            <a:ext cx="7653130" cy="3280859"/>
          </a:xfrm>
        </p:spPr>
        <p:txBody>
          <a:bodyPr>
            <a:normAutofit/>
          </a:bodyPr>
          <a:lstStyle/>
          <a:p>
            <a:pPr marL="0" indent="0">
              <a:spcBef>
                <a:spcPts val="3600"/>
              </a:spcBef>
              <a:spcAft>
                <a:spcPts val="600"/>
              </a:spcAft>
              <a:buNone/>
            </a:pPr>
            <a:r>
              <a:rPr lang="en-US" dirty="0"/>
              <a:t>Create a </a:t>
            </a:r>
            <a:r>
              <a:rPr lang="en-US" b="1" dirty="0">
                <a:latin typeface="Amazon Ember" panose="020B0603020204020204" pitchFamily="34" charset="0"/>
                <a:ea typeface="Amazon Ember" panose="020B0603020204020204" pitchFamily="34" charset="0"/>
                <a:cs typeface="Amazon Ember" panose="020B0603020204020204" pitchFamily="34" charset="0"/>
              </a:rPr>
              <a:t>VPC</a:t>
            </a:r>
            <a:r>
              <a:rPr lang="en-US" dirty="0"/>
              <a:t> </a:t>
            </a:r>
            <a:r>
              <a:rPr lang="en-US" b="1" dirty="0">
                <a:latin typeface="Amazon Ember" panose="020B0603020204020204" pitchFamily="34" charset="0"/>
                <a:ea typeface="Amazon Ember" panose="020B0603020204020204" pitchFamily="34" charset="0"/>
                <a:cs typeface="Amazon Ember" panose="020B0603020204020204" pitchFamily="34" charset="0"/>
              </a:rPr>
              <a:t>Security Group.</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0" indent="0">
              <a:spcBef>
                <a:spcPts val="3600"/>
              </a:spcBef>
              <a:spcAft>
                <a:spcPts val="600"/>
              </a:spcAft>
              <a:buNone/>
            </a:pPr>
            <a:r>
              <a:rPr lang="en-US" dirty="0"/>
              <a:t>Create a </a:t>
            </a:r>
            <a:r>
              <a:rPr lang="en-US" b="1" dirty="0">
                <a:latin typeface="Amazon Ember" panose="020B0603020204020204" pitchFamily="34" charset="0"/>
                <a:ea typeface="Amazon Ember" panose="020B0603020204020204" pitchFamily="34" charset="0"/>
                <a:cs typeface="Amazon Ember" panose="020B0603020204020204" pitchFamily="34" charset="0"/>
              </a:rPr>
              <a:t>DB Subnet Group.</a:t>
            </a:r>
          </a:p>
          <a:p>
            <a:pPr marL="0" indent="0">
              <a:spcBef>
                <a:spcPts val="3600"/>
              </a:spcBef>
              <a:spcAft>
                <a:spcPts val="600"/>
              </a:spcAft>
              <a:buNone/>
            </a:pPr>
            <a:r>
              <a:rPr lang="en-US" dirty="0"/>
              <a:t>Create an </a:t>
            </a:r>
            <a:r>
              <a:rPr lang="en-US" b="1" dirty="0">
                <a:latin typeface="Amazon Ember" panose="020B0603020204020204" pitchFamily="34" charset="0"/>
                <a:ea typeface="Amazon Ember" panose="020B0603020204020204" pitchFamily="34" charset="0"/>
                <a:cs typeface="Amazon Ember" panose="020B0603020204020204" pitchFamily="34" charset="0"/>
              </a:rPr>
              <a:t>Amazon RDS DB </a:t>
            </a:r>
            <a:r>
              <a:rPr lang="en-US" dirty="0"/>
              <a:t>instance and interact with your database. </a:t>
            </a:r>
            <a:endParaRPr lang="en-US" b="1"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11" name="TextBox 34">
            <a:extLst>
              <a:ext uri="{FF2B5EF4-FFF2-40B4-BE49-F238E27FC236}">
                <a16:creationId xmlns:a16="http://schemas.microsoft.com/office/drawing/2014/main" id="{0DB30520-08BC-ED45-9376-ECAF325666CA}"/>
              </a:ext>
            </a:extLst>
          </p:cNvPr>
          <p:cNvSpPr txBox="1">
            <a:spLocks noChangeAspect="1" noChangeArrowheads="1"/>
          </p:cNvSpPr>
          <p:nvPr/>
        </p:nvSpPr>
        <p:spPr bwMode="auto">
          <a:xfrm>
            <a:off x="1635377" y="3621920"/>
            <a:ext cx="1097280" cy="246221"/>
          </a:xfrm>
          <a:prstGeom prst="rect">
            <a:avLst/>
          </a:prstGeom>
          <a:noFill/>
          <a:ln w="9525">
            <a:noFill/>
            <a:miter lim="800000"/>
            <a:headEnd/>
            <a:tailEnd/>
          </a:ln>
        </p:spPr>
        <p:txBody>
          <a:bodyPr wrap="square">
            <a:spAutoFit/>
          </a:bodyPr>
          <a:lstStyle/>
          <a:p>
            <a:pPr algn="ctr"/>
            <a:r>
              <a:rPr lang="en-US" sz="1000" b="1" dirty="0">
                <a:solidFill>
                  <a:srgbClr val="6F2927"/>
                </a:solidFill>
                <a:latin typeface="Amazon Ember" panose="020B0603020204020204" pitchFamily="34" charset="0"/>
                <a:ea typeface="Amazon Ember" panose="020B0603020204020204" pitchFamily="34" charset="0"/>
                <a:cs typeface="Amazon Ember" panose="020B0603020204020204" pitchFamily="34" charset="0"/>
              </a:rPr>
              <a:t>Subnet Group</a:t>
            </a:r>
          </a:p>
        </p:txBody>
      </p:sp>
      <p:sp>
        <p:nvSpPr>
          <p:cNvPr id="22" name="TextBox 34">
            <a:extLst>
              <a:ext uri="{FF2B5EF4-FFF2-40B4-BE49-F238E27FC236}">
                <a16:creationId xmlns:a16="http://schemas.microsoft.com/office/drawing/2014/main" id="{C97ADC84-3F09-4149-93C0-C5066E857796}"/>
              </a:ext>
            </a:extLst>
          </p:cNvPr>
          <p:cNvSpPr txBox="1">
            <a:spLocks noChangeAspect="1" noChangeArrowheads="1"/>
          </p:cNvSpPr>
          <p:nvPr/>
        </p:nvSpPr>
        <p:spPr bwMode="auto">
          <a:xfrm>
            <a:off x="1635377" y="2670590"/>
            <a:ext cx="1097280" cy="246221"/>
          </a:xfrm>
          <a:prstGeom prst="rect">
            <a:avLst/>
          </a:prstGeom>
          <a:noFill/>
          <a:ln w="9525">
            <a:noFill/>
            <a:miter lim="800000"/>
            <a:headEnd/>
            <a:tailEnd/>
          </a:ln>
        </p:spPr>
        <p:txBody>
          <a:bodyPr wrap="square">
            <a:spAutoFit/>
          </a:bodyPr>
          <a:lstStyle/>
          <a:p>
            <a:pPr algn="ctr"/>
            <a:r>
              <a:rPr lang="en-US" sz="1000" b="1" dirty="0">
                <a:solidFill>
                  <a:srgbClr val="6F2927"/>
                </a:solidFill>
                <a:latin typeface="Amazon Ember" panose="020B0603020204020204" pitchFamily="34" charset="0"/>
                <a:ea typeface="Amazon Ember" panose="020B0603020204020204" pitchFamily="34" charset="0"/>
                <a:cs typeface="Amazon Ember" panose="020B0603020204020204" pitchFamily="34" charset="0"/>
              </a:rPr>
              <a:t>Security Group</a:t>
            </a:r>
          </a:p>
        </p:txBody>
      </p:sp>
      <p:grpSp>
        <p:nvGrpSpPr>
          <p:cNvPr id="18" name="Group 21">
            <a:extLst>
              <a:ext uri="{FF2B5EF4-FFF2-40B4-BE49-F238E27FC236}">
                <a16:creationId xmlns:a16="http://schemas.microsoft.com/office/drawing/2014/main" id="{F23D8025-D676-1241-943B-00C574AAE218}"/>
              </a:ext>
            </a:extLst>
          </p:cNvPr>
          <p:cNvGrpSpPr>
            <a:grpSpLocks noChangeAspect="1"/>
          </p:cNvGrpSpPr>
          <p:nvPr/>
        </p:nvGrpSpPr>
        <p:grpSpPr bwMode="auto">
          <a:xfrm>
            <a:off x="1887116" y="2040149"/>
            <a:ext cx="593802" cy="587348"/>
            <a:chOff x="545458" y="4783771"/>
            <a:chExt cx="2293787" cy="1733798"/>
          </a:xfrm>
        </p:grpSpPr>
        <p:sp>
          <p:nvSpPr>
            <p:cNvPr id="19" name="Rounded Rectangle 18">
              <a:extLst>
                <a:ext uri="{FF2B5EF4-FFF2-40B4-BE49-F238E27FC236}">
                  <a16:creationId xmlns:a16="http://schemas.microsoft.com/office/drawing/2014/main" id="{F4293EB8-6B04-1847-A7BE-55F66A357D77}"/>
                </a:ext>
              </a:extLst>
            </p:cNvPr>
            <p:cNvSpPr/>
            <p:nvPr/>
          </p:nvSpPr>
          <p:spPr>
            <a:xfrm>
              <a:off x="545458" y="4783771"/>
              <a:ext cx="2293787" cy="1733798"/>
            </a:xfrm>
            <a:prstGeom prst="roundRect">
              <a:avLst>
                <a:gd name="adj" fmla="val 9818"/>
              </a:avLst>
            </a:prstGeom>
            <a:noFill/>
            <a:ln w="19050">
              <a:solidFill>
                <a:schemeClr val="tx1"/>
              </a:solid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latin typeface="Helvetica Neue"/>
                <a:cs typeface="Helvetica Neue"/>
              </a:endParaRPr>
            </a:p>
          </p:txBody>
        </p:sp>
        <p:sp>
          <p:nvSpPr>
            <p:cNvPr id="20" name="Rounded Rectangle 19">
              <a:extLst>
                <a:ext uri="{FF2B5EF4-FFF2-40B4-BE49-F238E27FC236}">
                  <a16:creationId xmlns:a16="http://schemas.microsoft.com/office/drawing/2014/main" id="{E9BD122F-6821-C04B-92FB-6F44CA06CA61}"/>
                </a:ext>
              </a:extLst>
            </p:cNvPr>
            <p:cNvSpPr/>
            <p:nvPr/>
          </p:nvSpPr>
          <p:spPr>
            <a:xfrm>
              <a:off x="545458" y="4783771"/>
              <a:ext cx="2293787" cy="1733798"/>
            </a:xfrm>
            <a:prstGeom prst="roundRect">
              <a:avLst>
                <a:gd name="adj" fmla="val 9818"/>
              </a:avLst>
            </a:prstGeom>
            <a:noFill/>
            <a:ln w="19050">
              <a:solidFill>
                <a:srgbClr val="FF0000"/>
              </a:solidFill>
              <a:prstDash val="lgDash"/>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latin typeface="Helvetica Neue"/>
                <a:cs typeface="Helvetica Neue"/>
              </a:endParaRPr>
            </a:p>
          </p:txBody>
        </p:sp>
      </p:grpSp>
      <p:sp>
        <p:nvSpPr>
          <p:cNvPr id="23" name="Rounded Rectangle 22">
            <a:extLst>
              <a:ext uri="{FF2B5EF4-FFF2-40B4-BE49-F238E27FC236}">
                <a16:creationId xmlns:a16="http://schemas.microsoft.com/office/drawing/2014/main" id="{3C9A2DAF-1BDD-C44F-9D5C-0A157089EA8C}"/>
              </a:ext>
            </a:extLst>
          </p:cNvPr>
          <p:cNvSpPr>
            <a:spLocks noChangeAspect="1"/>
          </p:cNvSpPr>
          <p:nvPr/>
        </p:nvSpPr>
        <p:spPr>
          <a:xfrm>
            <a:off x="1886567" y="3019907"/>
            <a:ext cx="594901" cy="588435"/>
          </a:xfrm>
          <a:prstGeom prst="roundRect">
            <a:avLst>
              <a:gd name="adj" fmla="val 9818"/>
            </a:avLst>
          </a:prstGeom>
          <a:noFill/>
          <a:ln w="6350">
            <a:solidFill>
              <a:schemeClr val="tx1"/>
            </a:solid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latin typeface="Helvetica Neue"/>
              <a:cs typeface="Helvetica Neue"/>
            </a:endParaRPr>
          </a:p>
        </p:txBody>
      </p:sp>
      <p:pic>
        <p:nvPicPr>
          <p:cNvPr id="24" name="Picture 23">
            <a:extLst>
              <a:ext uri="{FF2B5EF4-FFF2-40B4-BE49-F238E27FC236}">
                <a16:creationId xmlns:a16="http://schemas.microsoft.com/office/drawing/2014/main" id="{2082A4E9-126A-8547-9CFC-333F3C87B78B}"/>
              </a:ext>
            </a:extLst>
          </p:cNvPr>
          <p:cNvPicPr>
            <a:picLocks noChangeAspect="1"/>
          </p:cNvPicPr>
          <p:nvPr/>
        </p:nvPicPr>
        <p:blipFill>
          <a:blip r:embed="rId4"/>
          <a:stretch>
            <a:fillRect/>
          </a:stretch>
        </p:blipFill>
        <p:spPr>
          <a:xfrm>
            <a:off x="2147375" y="1990081"/>
            <a:ext cx="73285" cy="81907"/>
          </a:xfrm>
          <a:prstGeom prst="rect">
            <a:avLst/>
          </a:prstGeom>
        </p:spPr>
      </p:pic>
      <p:pic>
        <p:nvPicPr>
          <p:cNvPr id="29" name="Picture 28">
            <a:extLst>
              <a:ext uri="{FF2B5EF4-FFF2-40B4-BE49-F238E27FC236}">
                <a16:creationId xmlns:a16="http://schemas.microsoft.com/office/drawing/2014/main" id="{59D9F1CB-AE91-AA47-8682-B0F2574EC787}"/>
              </a:ext>
            </a:extLst>
          </p:cNvPr>
          <p:cNvPicPr>
            <a:picLocks noChangeAspect="1"/>
          </p:cNvPicPr>
          <p:nvPr/>
        </p:nvPicPr>
        <p:blipFill>
          <a:blip r:embed="rId4"/>
          <a:stretch>
            <a:fillRect/>
          </a:stretch>
        </p:blipFill>
        <p:spPr>
          <a:xfrm>
            <a:off x="1945025" y="2934140"/>
            <a:ext cx="163630" cy="182880"/>
          </a:xfrm>
          <a:prstGeom prst="rect">
            <a:avLst/>
          </a:prstGeom>
        </p:spPr>
      </p:pic>
      <p:pic>
        <p:nvPicPr>
          <p:cNvPr id="30" name="Picture 29">
            <a:extLst>
              <a:ext uri="{FF2B5EF4-FFF2-40B4-BE49-F238E27FC236}">
                <a16:creationId xmlns:a16="http://schemas.microsoft.com/office/drawing/2014/main" id="{6ECD6C9F-1184-0C46-8FB3-7EDE5061193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23150" y="3929932"/>
            <a:ext cx="521366" cy="602829"/>
          </a:xfrm>
          <a:prstGeom prst="rect">
            <a:avLst/>
          </a:prstGeom>
        </p:spPr>
      </p:pic>
      <p:sp>
        <p:nvSpPr>
          <p:cNvPr id="31" name="TextBox 30">
            <a:extLst>
              <a:ext uri="{FF2B5EF4-FFF2-40B4-BE49-F238E27FC236}">
                <a16:creationId xmlns:a16="http://schemas.microsoft.com/office/drawing/2014/main" id="{A245FF36-209A-C74A-844E-124C423C0626}"/>
              </a:ext>
            </a:extLst>
          </p:cNvPr>
          <p:cNvSpPr txBox="1"/>
          <p:nvPr/>
        </p:nvSpPr>
        <p:spPr>
          <a:xfrm>
            <a:off x="1736457" y="4571765"/>
            <a:ext cx="894752" cy="155632"/>
          </a:xfrm>
          <a:prstGeom prst="rect">
            <a:avLst/>
          </a:prstGeom>
          <a:noFill/>
        </p:spPr>
        <p:txBody>
          <a:bodyPr wrap="square" lIns="0" tIns="0" rIns="0" bIns="0" rtlCol="0" anchor="t">
            <a:noAutofit/>
          </a:bodyPr>
          <a:lstStyle/>
          <a:p>
            <a:pPr algn="ctr"/>
            <a:r>
              <a:rPr lang="en-US" sz="1000" b="1" dirty="0"/>
              <a:t>Amazon</a:t>
            </a:r>
            <a:br>
              <a:rPr lang="en-US" sz="1000" b="1" dirty="0"/>
            </a:br>
            <a:r>
              <a:rPr lang="en-US" sz="1000" b="1" dirty="0"/>
              <a:t>RDS</a:t>
            </a:r>
            <a:endParaRPr lang="en-US" b="1" dirty="0"/>
          </a:p>
        </p:txBody>
      </p:sp>
    </p:spTree>
    <p:custDataLst>
      <p:tags r:id="rId1"/>
    </p:custDataLst>
    <p:extLst>
      <p:ext uri="{BB962C8B-B14F-4D97-AF65-F5344CB8AC3E}">
        <p14:creationId xmlns:p14="http://schemas.microsoft.com/office/powerpoint/2010/main" val="24974116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753948" y="4943110"/>
            <a:ext cx="4658659" cy="861774"/>
          </a:xfrm>
          <a:prstGeom prst="rect">
            <a:avLst/>
          </a:prstGeom>
          <a:noFill/>
        </p:spPr>
        <p:txBody>
          <a:bodyPr wrap="square" lIns="0" tIns="0" rIns="0" bIns="0" rtlCol="0" anchor="ctr">
            <a:spAutoFit/>
          </a:bodyPr>
          <a:lstStyle/>
          <a:p>
            <a:pPr algn="ctr"/>
            <a:r>
              <a:rPr lang="en-US" sz="2800" b="1" dirty="0">
                <a:latin typeface="Amazon Ember" panose="020B0603020204020204" pitchFamily="34" charset="0"/>
                <a:ea typeface="Amazon Ember" panose="020B0603020204020204" pitchFamily="34" charset="0"/>
                <a:cs typeface="Amazon Ember" panose="020B0603020204020204" pitchFamily="34" charset="0"/>
              </a:rPr>
              <a:t>Amazon </a:t>
            </a:r>
            <a:r>
              <a:rPr lang="en-US" sz="2800" b="1" dirty="0"/>
              <a:t>Relational Database Service </a:t>
            </a:r>
            <a:r>
              <a:rPr lang="en-US" sz="2800" dirty="0"/>
              <a:t>(</a:t>
            </a:r>
            <a:r>
              <a:rPr lang="en-US" sz="2800" b="1" dirty="0">
                <a:latin typeface="Amazon Ember" panose="020B0603020204020204" pitchFamily="34" charset="0"/>
                <a:ea typeface="Amazon Ember" panose="020B0603020204020204" pitchFamily="34" charset="0"/>
                <a:cs typeface="Amazon Ember" panose="020B0603020204020204" pitchFamily="34" charset="0"/>
              </a:rPr>
              <a:t>RDS)</a:t>
            </a:r>
            <a:endParaRPr lang="en-US" sz="6000" b="1" dirty="0">
              <a:latin typeface="Amazon Ember" panose="020B0603020204020204" pitchFamily="34" charset="0"/>
              <a:ea typeface="Amazon Ember" panose="020B0603020204020204" pitchFamily="34" charset="0"/>
              <a:cs typeface="Amazon Ember" panose="020B0603020204020204" pitchFamily="34" charset="0"/>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25151" y="1750016"/>
            <a:ext cx="3316251" cy="3316251"/>
          </a:xfrm>
          <a:prstGeom prst="rect">
            <a:avLst/>
          </a:prstGeom>
        </p:spPr>
      </p:pic>
      <p:sp>
        <p:nvSpPr>
          <p:cNvPr id="2" name="Title 1"/>
          <p:cNvSpPr>
            <a:spLocks noGrp="1"/>
          </p:cNvSpPr>
          <p:nvPr>
            <p:ph type="title"/>
          </p:nvPr>
        </p:nvSpPr>
        <p:spPr/>
        <p:txBody>
          <a:bodyPr/>
          <a:lstStyle/>
          <a:p>
            <a:r>
              <a:rPr lang="en-US" dirty="0"/>
              <a:t>Amazon Database</a:t>
            </a:r>
          </a:p>
        </p:txBody>
      </p:sp>
    </p:spTree>
    <p:custDataLst>
      <p:tags r:id="rId1"/>
    </p:custDataLst>
    <p:extLst>
      <p:ext uri="{BB962C8B-B14F-4D97-AF65-F5344CB8AC3E}">
        <p14:creationId xmlns:p14="http://schemas.microsoft.com/office/powerpoint/2010/main" val="116188925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Lab 4: Final Product</a:t>
            </a:r>
          </a:p>
        </p:txBody>
      </p:sp>
      <p:sp>
        <p:nvSpPr>
          <p:cNvPr id="37" name="TextBox 36"/>
          <p:cNvSpPr txBox="1"/>
          <p:nvPr/>
        </p:nvSpPr>
        <p:spPr>
          <a:xfrm>
            <a:off x="10666883" y="6039272"/>
            <a:ext cx="1204686" cy="523220"/>
          </a:xfrm>
          <a:prstGeom prst="rect">
            <a:avLst/>
          </a:prstGeom>
          <a:noFill/>
        </p:spPr>
        <p:txBody>
          <a:bodyPr wrap="square" rtlCol="0">
            <a:spAutoFit/>
          </a:bodyPr>
          <a:lstStyle/>
          <a:p>
            <a:pPr algn="ctr"/>
            <a:r>
              <a:rPr lang="en-US" sz="1400" dirty="0">
                <a:latin typeface="Amazon Ember Light" panose="020B0403020204020204" pitchFamily="34" charset="0"/>
                <a:ea typeface="Amazon Ember Light" panose="020B0403020204020204" pitchFamily="34" charset="0"/>
                <a:cs typeface="Amazon Ember Light" panose="020B0403020204020204" pitchFamily="34" charset="0"/>
              </a:rPr>
              <a:t>~ 45 minutes</a:t>
            </a:r>
          </a:p>
        </p:txBody>
      </p:sp>
      <p:grpSp>
        <p:nvGrpSpPr>
          <p:cNvPr id="9" name="Group 8">
            <a:extLst>
              <a:ext uri="{FF2B5EF4-FFF2-40B4-BE49-F238E27FC236}">
                <a16:creationId xmlns:a16="http://schemas.microsoft.com/office/drawing/2014/main" id="{D9E11673-8D9F-9B47-88BD-494E2E0EF29F}"/>
              </a:ext>
            </a:extLst>
          </p:cNvPr>
          <p:cNvGrpSpPr/>
          <p:nvPr/>
        </p:nvGrpSpPr>
        <p:grpSpPr>
          <a:xfrm>
            <a:off x="11082174" y="5586978"/>
            <a:ext cx="403626" cy="461287"/>
            <a:chOff x="11271015" y="5905029"/>
            <a:chExt cx="403626" cy="461287"/>
          </a:xfrm>
        </p:grpSpPr>
        <p:sp>
          <p:nvSpPr>
            <p:cNvPr id="10" name="Oval 9">
              <a:extLst>
                <a:ext uri="{FF2B5EF4-FFF2-40B4-BE49-F238E27FC236}">
                  <a16:creationId xmlns:a16="http://schemas.microsoft.com/office/drawing/2014/main" id="{0E918CB7-D956-2943-A45C-9F4D326F09D7}"/>
                </a:ext>
              </a:extLst>
            </p:cNvPr>
            <p:cNvSpPr/>
            <p:nvPr/>
          </p:nvSpPr>
          <p:spPr>
            <a:xfrm>
              <a:off x="11307093" y="5998845"/>
              <a:ext cx="331470" cy="33318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id="{D335D17E-7711-024B-A82F-CF0E4CF6CD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71015" y="5905029"/>
              <a:ext cx="403626" cy="461287"/>
            </a:xfrm>
            <a:prstGeom prst="rect">
              <a:avLst/>
            </a:prstGeom>
          </p:spPr>
        </p:pic>
      </p:grpSp>
      <p:sp>
        <p:nvSpPr>
          <p:cNvPr id="12" name="TextBox 11">
            <a:extLst>
              <a:ext uri="{FF2B5EF4-FFF2-40B4-BE49-F238E27FC236}">
                <a16:creationId xmlns:a16="http://schemas.microsoft.com/office/drawing/2014/main" id="{4F77CFD1-F18B-5946-ADAA-BC29617C2C5D}"/>
              </a:ext>
            </a:extLst>
          </p:cNvPr>
          <p:cNvSpPr txBox="1"/>
          <p:nvPr/>
        </p:nvSpPr>
        <p:spPr>
          <a:xfrm>
            <a:off x="10666883" y="6039272"/>
            <a:ext cx="1204686" cy="523220"/>
          </a:xfrm>
          <a:prstGeom prst="rect">
            <a:avLst/>
          </a:prstGeom>
          <a:noFill/>
        </p:spPr>
        <p:txBody>
          <a:bodyPr wrap="square" rtlCol="0">
            <a:spAutoFit/>
          </a:bodyPr>
          <a:lstStyle/>
          <a:p>
            <a:pPr algn="ctr"/>
            <a:r>
              <a:rPr lang="en-US" sz="1400" dirty="0">
                <a:latin typeface="Amazon Ember Light" panose="020B0403020204020204" pitchFamily="34" charset="0"/>
                <a:ea typeface="Amazon Ember Light" panose="020B0403020204020204" pitchFamily="34" charset="0"/>
                <a:cs typeface="Amazon Ember Light" panose="020B0403020204020204" pitchFamily="34" charset="0"/>
              </a:rPr>
              <a:t>~ 45 minutes</a:t>
            </a:r>
          </a:p>
        </p:txBody>
      </p:sp>
      <p:cxnSp>
        <p:nvCxnSpPr>
          <p:cNvPr id="23" name="Straight Connector 22">
            <a:extLst>
              <a:ext uri="{FF2B5EF4-FFF2-40B4-BE49-F238E27FC236}">
                <a16:creationId xmlns:a16="http://schemas.microsoft.com/office/drawing/2014/main" id="{635876D2-639A-D24E-ADDB-053C01B67A24}"/>
              </a:ext>
            </a:extLst>
          </p:cNvPr>
          <p:cNvCxnSpPr>
            <a:cxnSpLocks/>
          </p:cNvCxnSpPr>
          <p:nvPr/>
        </p:nvCxnSpPr>
        <p:spPr>
          <a:xfrm>
            <a:off x="7762129" y="948825"/>
            <a:ext cx="1" cy="1"/>
          </a:xfrm>
          <a:prstGeom prst="line">
            <a:avLst/>
          </a:prstGeom>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C95BB0FD-8CBC-CF4D-9696-AD2BC4CD2BB4}"/>
              </a:ext>
            </a:extLst>
          </p:cNvPr>
          <p:cNvPicPr>
            <a:picLocks noChangeAspect="1"/>
          </p:cNvPicPr>
          <p:nvPr/>
        </p:nvPicPr>
        <p:blipFill>
          <a:blip r:embed="rId5"/>
          <a:stretch>
            <a:fillRect/>
          </a:stretch>
        </p:blipFill>
        <p:spPr>
          <a:xfrm>
            <a:off x="1653191" y="1300037"/>
            <a:ext cx="8885619" cy="5092977"/>
          </a:xfrm>
          <a:prstGeom prst="rect">
            <a:avLst/>
          </a:prstGeom>
        </p:spPr>
      </p:pic>
    </p:spTree>
    <p:custDataLst>
      <p:tags r:id="rId1"/>
    </p:custDataLst>
    <p:extLst>
      <p:ext uri="{BB962C8B-B14F-4D97-AF65-F5344CB8AC3E}">
        <p14:creationId xmlns:p14="http://schemas.microsoft.com/office/powerpoint/2010/main" val="76212868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539" y="158621"/>
            <a:ext cx="11115261" cy="989044"/>
          </a:xfrm>
        </p:spPr>
        <p:txBody>
          <a:bodyPr>
            <a:noAutofit/>
          </a:bodyPr>
          <a:lstStyle/>
          <a:p>
            <a:r>
              <a:rPr lang="en-US" sz="3400" dirty="0"/>
              <a:t>Section 2.04 Review:                                                      </a:t>
            </a:r>
          </a:p>
        </p:txBody>
      </p:sp>
      <p:sp>
        <p:nvSpPr>
          <p:cNvPr id="62" name="Subtitle 10"/>
          <p:cNvSpPr txBox="1">
            <a:spLocks/>
          </p:cNvSpPr>
          <p:nvPr/>
        </p:nvSpPr>
        <p:spPr>
          <a:xfrm>
            <a:off x="238539" y="1229161"/>
            <a:ext cx="8157572" cy="236875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Tx/>
              <a:buBlip>
                <a:blip r:embed="rId4"/>
              </a:buBlip>
              <a:defRPr sz="2800" b="0" i="0" kern="1200">
                <a:solidFill>
                  <a:schemeClr val="tx1"/>
                </a:solidFill>
                <a:latin typeface="Amazon Ember Light" charset="0"/>
                <a:ea typeface="Amazon Ember Light" charset="0"/>
                <a:cs typeface="Amazon Ember Light" charset="0"/>
              </a:defRPr>
            </a:lvl1pPr>
            <a:lvl2pPr marL="685800" indent="-228600" algn="l" defTabSz="914400" rtl="0" eaLnBrk="1" latinLnBrk="0" hangingPunct="1">
              <a:lnSpc>
                <a:spcPct val="90000"/>
              </a:lnSpc>
              <a:spcBef>
                <a:spcPts val="500"/>
              </a:spcBef>
              <a:buFontTx/>
              <a:buBlip>
                <a:blip r:embed="rId4"/>
              </a:buBlip>
              <a:defRPr sz="2400" b="0" i="0" kern="1200">
                <a:solidFill>
                  <a:schemeClr val="tx1"/>
                </a:solidFill>
                <a:latin typeface="Amazon Ember Light" charset="0"/>
                <a:ea typeface="Amazon Ember Light" charset="0"/>
                <a:cs typeface="Amazon Ember Light" charset="0"/>
              </a:defRPr>
            </a:lvl2pPr>
            <a:lvl3pPr marL="1143000" indent="-228600" algn="l" defTabSz="914400" rtl="0" eaLnBrk="1" latinLnBrk="0" hangingPunct="1">
              <a:lnSpc>
                <a:spcPct val="90000"/>
              </a:lnSpc>
              <a:spcBef>
                <a:spcPts val="500"/>
              </a:spcBef>
              <a:buFontTx/>
              <a:buBlip>
                <a:blip r:embed="rId4"/>
              </a:buBlip>
              <a:defRPr sz="2000" b="0" i="0" kern="1200">
                <a:solidFill>
                  <a:schemeClr val="tx1"/>
                </a:solidFill>
                <a:latin typeface="Amazon Ember Light" charset="0"/>
                <a:ea typeface="Amazon Ember Light" charset="0"/>
                <a:cs typeface="Amazon Ember Light" charset="0"/>
              </a:defRPr>
            </a:lvl3pPr>
            <a:lvl4pPr marL="1600200" indent="-228600" algn="l" defTabSz="914400" rtl="0" eaLnBrk="1" latinLnBrk="0" hangingPunct="1">
              <a:lnSpc>
                <a:spcPct val="90000"/>
              </a:lnSpc>
              <a:spcBef>
                <a:spcPts val="500"/>
              </a:spcBef>
              <a:buFontTx/>
              <a:buBlip>
                <a:blip r:embed="rId4"/>
              </a:buBlip>
              <a:defRPr sz="1800" b="0" i="0" kern="1200">
                <a:solidFill>
                  <a:schemeClr val="tx1"/>
                </a:solidFill>
                <a:latin typeface="Amazon Ember Light" charset="0"/>
                <a:ea typeface="Amazon Ember Light" charset="0"/>
                <a:cs typeface="Amazon Ember Light" charset="0"/>
              </a:defRPr>
            </a:lvl4pPr>
            <a:lvl5pPr marL="2057400" indent="-228600" algn="l" defTabSz="914400" rtl="0" eaLnBrk="1" latinLnBrk="0" hangingPunct="1">
              <a:lnSpc>
                <a:spcPct val="90000"/>
              </a:lnSpc>
              <a:spcBef>
                <a:spcPts val="500"/>
              </a:spcBef>
              <a:buFontTx/>
              <a:buBlip>
                <a:blip r:embed="rId4"/>
              </a:buBlip>
              <a:defRPr sz="1800" b="0" i="0" kern="1200">
                <a:solidFill>
                  <a:schemeClr val="tx1"/>
                </a:solidFill>
                <a:latin typeface="Amazon Ember Light" charset="0"/>
                <a:ea typeface="Amazon Ember Light" charset="0"/>
                <a:cs typeface="Amazon Ember Ligh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indent="-342900">
              <a:lnSpc>
                <a:spcPct val="150000"/>
              </a:lnSpc>
              <a:buBlip>
                <a:blip r:embed="rId5"/>
              </a:buBlip>
            </a:pPr>
            <a:r>
              <a:rPr lang="en-US" sz="2000" dirty="0"/>
              <a:t>Reviewed alternative AWS database offerings and their features</a:t>
            </a:r>
          </a:p>
          <a:p>
            <a:pPr marL="342900" indent="-342900">
              <a:lnSpc>
                <a:spcPct val="150000"/>
              </a:lnSpc>
              <a:buBlip>
                <a:blip r:embed="rId5"/>
              </a:buBlip>
            </a:pPr>
            <a:r>
              <a:rPr lang="en-US" sz="2000" dirty="0"/>
              <a:t>Looked at the differences between managed and unmanaged database solutions</a:t>
            </a:r>
          </a:p>
          <a:p>
            <a:pPr marL="342900" indent="-342900">
              <a:lnSpc>
                <a:spcPct val="150000"/>
              </a:lnSpc>
              <a:buBlip>
                <a:blip r:embed="rId5"/>
              </a:buBlip>
            </a:pPr>
            <a:r>
              <a:rPr lang="en-US" sz="2000" dirty="0"/>
              <a:t>Explored the differences between a SQL and a NoSQL database</a:t>
            </a:r>
          </a:p>
          <a:p>
            <a:pPr marL="342900" indent="-342900">
              <a:lnSpc>
                <a:spcPct val="150000"/>
              </a:lnSpc>
              <a:buBlip>
                <a:blip r:embed="rId5"/>
              </a:buBlip>
            </a:pPr>
            <a:r>
              <a:rPr lang="en-US" sz="2000" dirty="0"/>
              <a:t>Looked at the availability differences of the database services</a:t>
            </a:r>
          </a:p>
          <a:p>
            <a:pPr marL="0" indent="0">
              <a:lnSpc>
                <a:spcPct val="150000"/>
              </a:lnSpc>
              <a:buNone/>
            </a:pPr>
            <a:r>
              <a:rPr lang="en-US" sz="2400" b="1" dirty="0"/>
              <a:t>To finish this module:</a:t>
            </a:r>
          </a:p>
          <a:p>
            <a:pPr marL="342900" indent="-342900">
              <a:lnSpc>
                <a:spcPct val="150000"/>
              </a:lnSpc>
              <a:buBlip>
                <a:blip r:embed="rId5"/>
              </a:buBlip>
            </a:pPr>
            <a:r>
              <a:rPr lang="en-US" sz="2000" dirty="0"/>
              <a:t>Complete:</a:t>
            </a:r>
          </a:p>
        </p:txBody>
      </p:sp>
      <p:grpSp>
        <p:nvGrpSpPr>
          <p:cNvPr id="63" name="Group 62"/>
          <p:cNvGrpSpPr/>
          <p:nvPr/>
        </p:nvGrpSpPr>
        <p:grpSpPr>
          <a:xfrm>
            <a:off x="1924489" y="4731763"/>
            <a:ext cx="3541480" cy="532323"/>
            <a:chOff x="4188879" y="4810544"/>
            <a:chExt cx="3541480" cy="532323"/>
          </a:xfrm>
        </p:grpSpPr>
        <p:sp>
          <p:nvSpPr>
            <p:cNvPr id="64" name="TextBox 63"/>
            <p:cNvSpPr txBox="1"/>
            <p:nvPr/>
          </p:nvSpPr>
          <p:spPr>
            <a:xfrm>
              <a:off x="4721202" y="4892040"/>
              <a:ext cx="3009157" cy="400110"/>
            </a:xfrm>
            <a:prstGeom prst="rect">
              <a:avLst/>
            </a:prstGeom>
            <a:noFill/>
          </p:spPr>
          <p:txBody>
            <a:bodyPr wrap="none" rtlCol="0">
              <a:spAutoFit/>
            </a:bodyPr>
            <a:lstStyle/>
            <a:p>
              <a:r>
                <a:rPr lang="en-US" sz="2000" b="1" dirty="0">
                  <a:latin typeface="Amazon Ember" panose="020B0603020204020204" pitchFamily="34" charset="0"/>
                  <a:ea typeface="Amazon Ember" panose="020B0603020204020204" pitchFamily="34" charset="0"/>
                  <a:cs typeface="Amazon Ember" panose="020B0603020204020204" pitchFamily="34" charset="0"/>
                </a:rPr>
                <a:t>Knowledge Assessment</a:t>
              </a:r>
            </a:p>
          </p:txBody>
        </p:sp>
        <p:pic>
          <p:nvPicPr>
            <p:cNvPr id="65" name="Picture 64"/>
            <p:cNvPicPr>
              <a:picLocks noChangeAspect="1"/>
            </p:cNvPicPr>
            <p:nvPr/>
          </p:nvPicPr>
          <p:blipFill>
            <a:blip r:embed="rId6"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4188879" y="4810544"/>
              <a:ext cx="532323" cy="532323"/>
            </a:xfrm>
            <a:prstGeom prst="rect">
              <a:avLst/>
            </a:prstGeom>
          </p:spPr>
        </p:pic>
      </p:grpSp>
    </p:spTree>
    <p:custDataLst>
      <p:tags r:id="rId1"/>
    </p:custDataLst>
    <p:extLst>
      <p:ext uri="{BB962C8B-B14F-4D97-AF65-F5344CB8AC3E}">
        <p14:creationId xmlns:p14="http://schemas.microsoft.com/office/powerpoint/2010/main" val="345426486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32C4B9-29DC-444F-B0C6-CF540AD690CE}"/>
              </a:ext>
            </a:extLst>
          </p:cNvPr>
          <p:cNvSpPr>
            <a:spLocks noGrp="1"/>
          </p:cNvSpPr>
          <p:nvPr>
            <p:ph type="title"/>
          </p:nvPr>
        </p:nvSpPr>
        <p:spPr>
          <a:xfrm>
            <a:off x="662608" y="3429000"/>
            <a:ext cx="11115261" cy="1130729"/>
          </a:xfrm>
        </p:spPr>
        <p:txBody>
          <a:bodyPr/>
          <a:lstStyle/>
          <a:p>
            <a:pPr>
              <a:lnSpc>
                <a:spcPct val="100000"/>
              </a:lnSpc>
              <a:spcBef>
                <a:spcPts val="1400"/>
              </a:spcBef>
            </a:pPr>
            <a:r>
              <a:rPr lang="en-US" sz="3400" b="1" dirty="0"/>
              <a:t>Up Next</a:t>
            </a:r>
            <a:r>
              <a:rPr lang="en-US" sz="3400" dirty="0"/>
              <a:t>: Unit 2.05 – AWS Core Services</a:t>
            </a:r>
            <a:br>
              <a:rPr lang="en-US" sz="3600" dirty="0"/>
            </a:br>
            <a:r>
              <a:rPr lang="en-US" sz="3600" dirty="0"/>
              <a:t>				</a:t>
            </a:r>
            <a:r>
              <a:rPr lang="en-US" sz="2400" dirty="0"/>
              <a:t>Balancing</a:t>
            </a:r>
            <a:br>
              <a:rPr lang="en-US" sz="2400" dirty="0"/>
            </a:br>
            <a:r>
              <a:rPr lang="en-US" sz="2400" dirty="0"/>
              <a:t>				Scaling</a:t>
            </a:r>
            <a:br>
              <a:rPr lang="en-US" sz="2400" dirty="0"/>
            </a:br>
            <a:r>
              <a:rPr lang="en-US" sz="2400" dirty="0"/>
              <a:t>				Monitoring</a:t>
            </a:r>
            <a:br>
              <a:rPr lang="en-US" sz="2400" dirty="0"/>
            </a:br>
            <a:endParaRPr lang="en-US" sz="3600" dirty="0"/>
          </a:p>
        </p:txBody>
      </p:sp>
    </p:spTree>
    <p:custDataLst>
      <p:tags r:id="rId1"/>
    </p:custDataLst>
    <p:extLst>
      <p:ext uri="{BB962C8B-B14F-4D97-AF65-F5344CB8AC3E}">
        <p14:creationId xmlns:p14="http://schemas.microsoft.com/office/powerpoint/2010/main" val="7098752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09600" y="4967115"/>
            <a:ext cx="11294532" cy="1246495"/>
          </a:xfrm>
          <a:prstGeom prst="rect">
            <a:avLst/>
          </a:prstGeom>
          <a:noFill/>
        </p:spPr>
        <p:txBody>
          <a:bodyPr wrap="square" rtlCol="0">
            <a:spAutoFit/>
          </a:bodyPr>
          <a:lstStyle/>
          <a:p>
            <a:pPr algn="just"/>
            <a:r>
              <a:rPr lang="en-US" sz="1500" dirty="0">
                <a:solidFill>
                  <a:schemeClr val="bg1"/>
                </a:solidFill>
                <a:latin typeface="Amazon Ember Light" charset="0"/>
                <a:ea typeface="Amazon Ember Light" charset="0"/>
                <a:cs typeface="Amazon Ember Light" charset="0"/>
              </a:rPr>
              <a:t>© 2018 Amazon Web Services, Inc. or its affiliates. All rights reserved. This work may not be reproduced or redistributed, in whole or in part, without prior written permission from Amazon Web Services, Inc. Commercial copying, lending, or selling is prohibited. Corrections or feedback on the course, please email us at: </a:t>
            </a:r>
            <a:r>
              <a:rPr lang="en-US" sz="1500" u="sng" dirty="0">
                <a:solidFill>
                  <a:schemeClr val="bg1"/>
                </a:solidFill>
                <a:latin typeface="Amazon Ember Light" charset="0"/>
                <a:ea typeface="Amazon Ember Light" charset="0"/>
                <a:cs typeface="Amazon Ember Light" charset="0"/>
              </a:rPr>
              <a:t>aws-course-feedback@amazon.com</a:t>
            </a:r>
            <a:r>
              <a:rPr lang="en-US" sz="1500" dirty="0">
                <a:solidFill>
                  <a:schemeClr val="bg1"/>
                </a:solidFill>
                <a:latin typeface="Amazon Ember Light" charset="0"/>
                <a:ea typeface="Amazon Ember Light" charset="0"/>
                <a:cs typeface="Amazon Ember Light" charset="0"/>
              </a:rPr>
              <a:t>. For all other questions, contact us at: </a:t>
            </a:r>
            <a:r>
              <a:rPr lang="en-US" sz="1500" u="sng" dirty="0">
                <a:solidFill>
                  <a:schemeClr val="bg1"/>
                </a:solidFill>
                <a:latin typeface="Amazon Ember Light" charset="0"/>
                <a:ea typeface="Amazon Ember Light" charset="0"/>
                <a:cs typeface="Amazon Ember Light" charset="0"/>
              </a:rPr>
              <a:t>https://aws.amazon.com/contact-us/aws-training/</a:t>
            </a:r>
            <a:r>
              <a:rPr lang="en-US" sz="1500" dirty="0">
                <a:solidFill>
                  <a:schemeClr val="bg1"/>
                </a:solidFill>
                <a:latin typeface="Amazon Ember Light" charset="0"/>
                <a:ea typeface="Amazon Ember Light" charset="0"/>
                <a:cs typeface="Amazon Ember Light" charset="0"/>
              </a:rPr>
              <a:t>. All trademarks are the property of their owners.</a:t>
            </a:r>
          </a:p>
          <a:p>
            <a:pPr algn="just"/>
            <a:endParaRPr lang="en-US" sz="1500" dirty="0"/>
          </a:p>
        </p:txBody>
      </p:sp>
      <p:sp>
        <p:nvSpPr>
          <p:cNvPr id="6" name="Title 1"/>
          <p:cNvSpPr>
            <a:spLocks noGrp="1"/>
          </p:cNvSpPr>
          <p:nvPr>
            <p:ph type="ctrTitle"/>
          </p:nvPr>
        </p:nvSpPr>
        <p:spPr>
          <a:xfrm>
            <a:off x="5933197" y="2810934"/>
            <a:ext cx="6056583" cy="834496"/>
          </a:xfrm>
        </p:spPr>
        <p:txBody>
          <a:bodyPr>
            <a:normAutofit/>
          </a:bodyPr>
          <a:lstStyle/>
          <a:p>
            <a:r>
              <a:rPr lang="en-US" dirty="0"/>
              <a:t>Thanks for participating!</a:t>
            </a:r>
            <a:endParaRPr lang="en-US" dirty="0">
              <a:latin typeface="Amazon Ember Light" charset="0"/>
              <a:ea typeface="Amazon Ember Light" charset="0"/>
              <a:cs typeface="Amazon Ember Light" charset="0"/>
            </a:endParaRPr>
          </a:p>
        </p:txBody>
      </p:sp>
    </p:spTree>
    <p:custDataLst>
      <p:tags r:id="rId1"/>
    </p:custDataLst>
    <p:extLst>
      <p:ext uri="{BB962C8B-B14F-4D97-AF65-F5344CB8AC3E}">
        <p14:creationId xmlns:p14="http://schemas.microsoft.com/office/powerpoint/2010/main" val="2827093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fr-FR" dirty="0"/>
              <a:t>Services non gérés et services gérés</a:t>
            </a:r>
            <a:endParaRPr lang="en-US" dirty="0"/>
          </a:p>
        </p:txBody>
      </p:sp>
      <p:sp>
        <p:nvSpPr>
          <p:cNvPr id="3" name="Content Placeholder 2"/>
          <p:cNvSpPr>
            <a:spLocks noGrp="1"/>
          </p:cNvSpPr>
          <p:nvPr>
            <p:ph idx="1"/>
          </p:nvPr>
        </p:nvSpPr>
        <p:spPr>
          <a:xfrm>
            <a:off x="1839625" y="1533615"/>
            <a:ext cx="2439347" cy="612430"/>
          </a:xfrm>
        </p:spPr>
        <p:txBody>
          <a:bodyPr>
            <a:normAutofit/>
          </a:bodyPr>
          <a:lstStyle/>
          <a:p>
            <a:pPr marL="0" indent="0" algn="ctr">
              <a:buNone/>
            </a:pPr>
            <a:r>
              <a:rPr lang="en-US" b="1" dirty="0">
                <a:solidFill>
                  <a:srgbClr val="0070C0"/>
                </a:solidFill>
              </a:rPr>
              <a:t>Non </a:t>
            </a:r>
            <a:r>
              <a:rPr lang="en-US" b="1" dirty="0" err="1">
                <a:solidFill>
                  <a:srgbClr val="0070C0"/>
                </a:solidFill>
              </a:rPr>
              <a:t>gérés</a:t>
            </a:r>
            <a:r>
              <a:rPr lang="en-US" b="1" dirty="0">
                <a:solidFill>
                  <a:srgbClr val="0070C0"/>
                </a:solidFill>
              </a:rPr>
              <a:t> :</a:t>
            </a:r>
          </a:p>
        </p:txBody>
      </p:sp>
      <p:pic>
        <p:nvPicPr>
          <p:cNvPr id="4" name="Picture 3"/>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882307" y="3899529"/>
            <a:ext cx="2150198" cy="2046048"/>
          </a:xfrm>
          <a:prstGeom prst="rect">
            <a:avLst/>
          </a:prstGeom>
          <a:effectLst>
            <a:outerShdw blurRad="50800" dist="38100" dir="2700000" algn="tl" rotWithShape="0">
              <a:prstClr val="black">
                <a:alpha val="40000"/>
              </a:prstClr>
            </a:outerShdw>
          </a:effectLst>
        </p:spPr>
      </p:pic>
      <p:sp>
        <p:nvSpPr>
          <p:cNvPr id="6" name="Content Placeholder 2"/>
          <p:cNvSpPr txBox="1">
            <a:spLocks/>
          </p:cNvSpPr>
          <p:nvPr/>
        </p:nvSpPr>
        <p:spPr>
          <a:xfrm>
            <a:off x="7621800" y="1529594"/>
            <a:ext cx="2448985" cy="588460"/>
          </a:xfrm>
          <a:prstGeom prst="rect">
            <a:avLst/>
          </a:prstGeom>
        </p:spPr>
        <p:txBody>
          <a:bodyPr vert="horz" lIns="91440" tIns="45720" rIns="91440" bIns="45720" rtlCol="0">
            <a:normAutofit/>
          </a:bodyPr>
          <a:lstStyle>
            <a:lvl1pPr indent="0" algn="ctr">
              <a:lnSpc>
                <a:spcPct val="90000"/>
              </a:lnSpc>
              <a:spcBef>
                <a:spcPts val="1000"/>
              </a:spcBef>
              <a:buFontTx/>
              <a:buNone/>
              <a:defRPr sz="2800" b="0" i="0">
                <a:latin typeface="Amazon Ember Light" charset="0"/>
                <a:ea typeface="Amazon Ember Light" charset="0"/>
                <a:cs typeface="Amazon Ember Light" charset="0"/>
              </a:defRPr>
            </a:lvl1pPr>
            <a:lvl2pPr marL="685800" indent="-228600">
              <a:lnSpc>
                <a:spcPct val="90000"/>
              </a:lnSpc>
              <a:spcBef>
                <a:spcPts val="500"/>
              </a:spcBef>
              <a:buFontTx/>
              <a:buBlip>
                <a:blip r:embed="rId5"/>
              </a:buBlip>
              <a:defRPr sz="2400" b="0" i="0">
                <a:latin typeface="Amazon Ember Light" charset="0"/>
                <a:ea typeface="Amazon Ember Light" charset="0"/>
                <a:cs typeface="Amazon Ember Light" charset="0"/>
              </a:defRPr>
            </a:lvl2pPr>
            <a:lvl3pPr marL="1143000" indent="-228600">
              <a:lnSpc>
                <a:spcPct val="90000"/>
              </a:lnSpc>
              <a:spcBef>
                <a:spcPts val="500"/>
              </a:spcBef>
              <a:buFontTx/>
              <a:buBlip>
                <a:blip r:embed="rId5"/>
              </a:buBlip>
              <a:defRPr sz="2000" b="0" i="0">
                <a:latin typeface="Amazon Ember Light" charset="0"/>
                <a:ea typeface="Amazon Ember Light" charset="0"/>
                <a:cs typeface="Amazon Ember Light" charset="0"/>
              </a:defRPr>
            </a:lvl3pPr>
            <a:lvl4pPr marL="1600200" indent="-228600">
              <a:lnSpc>
                <a:spcPct val="90000"/>
              </a:lnSpc>
              <a:spcBef>
                <a:spcPts val="500"/>
              </a:spcBef>
              <a:buFontTx/>
              <a:buBlip>
                <a:blip r:embed="rId5"/>
              </a:buBlip>
              <a:defRPr b="0" i="0">
                <a:latin typeface="Amazon Ember Light" charset="0"/>
                <a:ea typeface="Amazon Ember Light" charset="0"/>
                <a:cs typeface="Amazon Ember Light" charset="0"/>
              </a:defRPr>
            </a:lvl4pPr>
            <a:lvl5pPr marL="2057400" indent="-228600">
              <a:lnSpc>
                <a:spcPct val="90000"/>
              </a:lnSpc>
              <a:spcBef>
                <a:spcPts val="500"/>
              </a:spcBef>
              <a:buFontTx/>
              <a:buBlip>
                <a:blip r:embed="rId5"/>
              </a:buBlip>
              <a:defRPr b="0" i="0">
                <a:latin typeface="Amazon Ember Light" charset="0"/>
                <a:ea typeface="Amazon Ember Light" charset="0"/>
                <a:cs typeface="Amazon Ember Light" charset="0"/>
              </a:defRPr>
            </a:lvl5pPr>
            <a:lvl6pPr marL="2514600" indent="-228600">
              <a:lnSpc>
                <a:spcPct val="90000"/>
              </a:lnSpc>
              <a:spcBef>
                <a:spcPts val="500"/>
              </a:spcBef>
              <a:buFont typeface="Arial"/>
              <a:buChar char="•"/>
            </a:lvl6pPr>
            <a:lvl7pPr marL="2971800" indent="-228600">
              <a:lnSpc>
                <a:spcPct val="90000"/>
              </a:lnSpc>
              <a:spcBef>
                <a:spcPts val="500"/>
              </a:spcBef>
              <a:buFont typeface="Arial"/>
              <a:buChar char="•"/>
            </a:lvl7pPr>
            <a:lvl8pPr marL="3429000" indent="-228600">
              <a:lnSpc>
                <a:spcPct val="90000"/>
              </a:lnSpc>
              <a:spcBef>
                <a:spcPts val="500"/>
              </a:spcBef>
              <a:buFont typeface="Arial"/>
              <a:buChar char="•"/>
            </a:lvl8pPr>
            <a:lvl9pPr marL="3886200" indent="-228600">
              <a:lnSpc>
                <a:spcPct val="90000"/>
              </a:lnSpc>
              <a:spcBef>
                <a:spcPts val="500"/>
              </a:spcBef>
              <a:buFont typeface="Arial"/>
              <a:buChar char="•"/>
            </a:lvl9pPr>
          </a:lstStyle>
          <a:p>
            <a:r>
              <a:rPr lang="en-US" b="1" dirty="0" err="1">
                <a:solidFill>
                  <a:srgbClr val="0070C0"/>
                </a:solidFill>
              </a:rPr>
              <a:t>Gérés</a:t>
            </a:r>
            <a:r>
              <a:rPr lang="en-US" b="1" dirty="0">
                <a:solidFill>
                  <a:srgbClr val="0070C0"/>
                </a:solidFill>
              </a:rPr>
              <a:t> :</a:t>
            </a:r>
          </a:p>
        </p:txBody>
      </p:sp>
      <p:pic>
        <p:nvPicPr>
          <p:cNvPr id="1028" name="Picture 4" descr="http://res.freestockphotos.biz/pictures/15/15157-illustration-of-a-key-pv.png"/>
          <p:cNvPicPr>
            <a:picLocks noChangeAspect="1" noChangeArrowheads="1"/>
          </p:cNvPicPr>
          <p:nvPr/>
        </p:nvPicPr>
        <p:blipFill>
          <a:blip r:embed="rId6" cstate="screen">
            <a:extLst>
              <a:ext uri="{28A0092B-C50C-407E-A947-70E740481C1C}">
                <a14:useLocalDpi xmlns:a14="http://schemas.microsoft.com/office/drawing/2010/main"/>
              </a:ext>
            </a:extLst>
          </a:blip>
          <a:srcRect/>
          <a:stretch>
            <a:fillRect/>
          </a:stretch>
        </p:blipFill>
        <p:spPr bwMode="auto">
          <a:xfrm>
            <a:off x="7389429" y="4236128"/>
            <a:ext cx="2913730" cy="1450783"/>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8" name="Content Placeholder 2"/>
          <p:cNvSpPr txBox="1">
            <a:spLocks/>
          </p:cNvSpPr>
          <p:nvPr/>
        </p:nvSpPr>
        <p:spPr>
          <a:xfrm>
            <a:off x="6572228" y="2146045"/>
            <a:ext cx="4548131" cy="1753484"/>
          </a:xfrm>
          <a:prstGeom prst="rect">
            <a:avLst/>
          </a:prstGeom>
        </p:spPr>
        <p:txBody>
          <a:bodyPr vert="horz" lIns="121920" tIns="60960" rIns="121920" bIns="60960" rtlCol="0">
            <a:noAutofit/>
          </a:bodyPr>
          <a:lstStyle>
            <a:defPPr>
              <a:defRPr lang="en-US"/>
            </a:defPPr>
            <a:lvl1pPr indent="0" defTabSz="457200">
              <a:spcBef>
                <a:spcPct val="20000"/>
              </a:spcBef>
              <a:buFontTx/>
              <a:buNone/>
              <a:defRPr sz="2667" b="1" i="1">
                <a:latin typeface="Amazon Ember" panose="020B0603020204020204" pitchFamily="34" charset="0"/>
                <a:ea typeface="Amazon Ember" panose="020B0603020204020204" pitchFamily="34" charset="0"/>
                <a:cs typeface="Amazon Ember" panose="020B0603020204020204" pitchFamily="34" charset="0"/>
              </a:defRPr>
            </a:lvl1pPr>
            <a:lvl2pPr marL="344488" indent="-341313" defTabSz="457200">
              <a:spcBef>
                <a:spcPct val="20000"/>
              </a:spcBef>
              <a:buClr>
                <a:schemeClr val="accent1"/>
              </a:buClr>
              <a:buSzPct val="125000"/>
              <a:buFontTx/>
              <a:buBlip>
                <a:blip r:embed="rId7"/>
              </a:buBlip>
              <a:defRPr sz="2200" b="0" i="0">
                <a:latin typeface="Arial"/>
                <a:cs typeface="Arial"/>
              </a:defRPr>
            </a:lvl2pPr>
            <a:lvl3pPr marL="625475" indent="-282575" defTabSz="457200">
              <a:spcBef>
                <a:spcPct val="20000"/>
              </a:spcBef>
              <a:buClr>
                <a:schemeClr val="accent1"/>
              </a:buClr>
              <a:buFont typeface="Wingdings" panose="05000000000000000000" pitchFamily="2" charset="2"/>
              <a:buChar char="Ø"/>
              <a:defRPr sz="2000" b="0" i="0" baseline="0">
                <a:latin typeface="Arial"/>
                <a:cs typeface="Arial"/>
              </a:defRPr>
            </a:lvl3pPr>
            <a:lvl4pPr marL="914400" indent="-222250" defTabSz="457200">
              <a:spcBef>
                <a:spcPct val="20000"/>
              </a:spcBef>
              <a:buClr>
                <a:schemeClr val="accent1"/>
              </a:buClr>
              <a:buFont typeface="Arial" panose="020B0604020202020204" pitchFamily="34" charset="0"/>
              <a:buChar char="•"/>
              <a:defRPr b="0" i="0">
                <a:latin typeface="Arial"/>
                <a:cs typeface="Arial"/>
              </a:defRPr>
            </a:lvl4pPr>
            <a:lvl5pPr marL="2057400" indent="-228600" defTabSz="457200">
              <a:spcBef>
                <a:spcPct val="20000"/>
              </a:spcBef>
              <a:buFont typeface="Arial"/>
              <a:buChar char="»"/>
              <a:defRPr sz="1600" b="0" i="0">
                <a:solidFill>
                  <a:srgbClr val="595A5D"/>
                </a:solidFill>
                <a:latin typeface="Arial"/>
                <a:cs typeface="Arial"/>
              </a:defRPr>
            </a:lvl5pPr>
            <a:lvl6pPr marL="2514600" indent="-228600" defTabSz="457200">
              <a:spcBef>
                <a:spcPct val="20000"/>
              </a:spcBef>
              <a:buFont typeface="Arial"/>
              <a:buChar char="•"/>
              <a:defRPr sz="2000"/>
            </a:lvl6pPr>
            <a:lvl7pPr marL="2971800" indent="-228600" defTabSz="457200">
              <a:spcBef>
                <a:spcPct val="20000"/>
              </a:spcBef>
              <a:buFont typeface="Arial"/>
              <a:buChar char="•"/>
              <a:defRPr sz="2000"/>
            </a:lvl7pPr>
            <a:lvl8pPr marL="3429000" indent="-228600" defTabSz="457200">
              <a:spcBef>
                <a:spcPct val="20000"/>
              </a:spcBef>
              <a:buFont typeface="Arial"/>
              <a:buChar char="•"/>
              <a:defRPr sz="2000"/>
            </a:lvl8pPr>
            <a:lvl9pPr marL="3886200" indent="-228600" defTabSz="457200">
              <a:spcBef>
                <a:spcPct val="20000"/>
              </a:spcBef>
              <a:buFont typeface="Arial"/>
              <a:buChar char="•"/>
              <a:defRPr sz="2000"/>
            </a:lvl9pPr>
          </a:lstStyle>
          <a:p>
            <a:pPr algn="ctr"/>
            <a:r>
              <a:rPr lang="fr-FR" b="0" dirty="0"/>
              <a:t>L'évolutivité, la tolérance aux pannes et la haute disponibilité sont généralement intégrées au service</a:t>
            </a:r>
            <a:r>
              <a:rPr lang="en-US" b="0" dirty="0"/>
              <a:t>.</a:t>
            </a:r>
          </a:p>
        </p:txBody>
      </p:sp>
      <p:sp>
        <p:nvSpPr>
          <p:cNvPr id="9" name="Content Placeholder 2"/>
          <p:cNvSpPr txBox="1">
            <a:spLocks/>
          </p:cNvSpPr>
          <p:nvPr/>
        </p:nvSpPr>
        <p:spPr>
          <a:xfrm>
            <a:off x="785234" y="2146045"/>
            <a:ext cx="4548131" cy="1387221"/>
          </a:xfrm>
          <a:prstGeom prst="rect">
            <a:avLst/>
          </a:prstGeom>
        </p:spPr>
        <p:txBody>
          <a:bodyPr vert="horz" lIns="121920" tIns="60960" rIns="121920" bIns="60960" rtlCol="0">
            <a:noAutofit/>
          </a:bodyPr>
          <a:lstStyle>
            <a:lvl1pPr marL="0" indent="0" algn="l" defTabSz="457200" rtl="0" eaLnBrk="1" latinLnBrk="0" hangingPunct="1">
              <a:spcBef>
                <a:spcPct val="20000"/>
              </a:spcBef>
              <a:buFontTx/>
              <a:buNone/>
              <a:defRPr sz="2400" b="0" i="0" kern="1200">
                <a:solidFill>
                  <a:schemeClr val="tx1"/>
                </a:solidFill>
                <a:latin typeface="Arial"/>
                <a:ea typeface="+mn-ea"/>
                <a:cs typeface="Arial"/>
              </a:defRPr>
            </a:lvl1pPr>
            <a:lvl2pPr marL="344488" indent="-341313" algn="l" defTabSz="457200" rtl="0" eaLnBrk="1" latinLnBrk="0" hangingPunct="1">
              <a:spcBef>
                <a:spcPct val="20000"/>
              </a:spcBef>
              <a:buClr>
                <a:schemeClr val="accent1"/>
              </a:buClr>
              <a:buSzPct val="125000"/>
              <a:buFontTx/>
              <a:buBlip>
                <a:blip r:embed="rId7"/>
              </a:buBlip>
              <a:defRPr sz="2200" b="0" i="0" kern="1200">
                <a:solidFill>
                  <a:schemeClr val="tx1"/>
                </a:solidFill>
                <a:latin typeface="Arial"/>
                <a:ea typeface="+mn-ea"/>
                <a:cs typeface="Arial"/>
              </a:defRPr>
            </a:lvl2pPr>
            <a:lvl3pPr marL="625475" indent="-282575" algn="l" defTabSz="457200" rtl="0" eaLnBrk="1" latinLnBrk="0" hangingPunct="1">
              <a:spcBef>
                <a:spcPct val="20000"/>
              </a:spcBef>
              <a:buClr>
                <a:schemeClr val="accent1"/>
              </a:buClr>
              <a:buFont typeface="Wingdings" panose="05000000000000000000" pitchFamily="2" charset="2"/>
              <a:buChar char="Ø"/>
              <a:defRPr sz="2000" b="0" i="0" kern="1200" baseline="0">
                <a:solidFill>
                  <a:schemeClr val="tx1"/>
                </a:solidFill>
                <a:latin typeface="Arial"/>
                <a:ea typeface="+mn-ea"/>
                <a:cs typeface="Arial"/>
              </a:defRPr>
            </a:lvl3pPr>
            <a:lvl4pPr marL="914400" indent="-222250" algn="l" defTabSz="457200" rtl="0" eaLnBrk="1" latinLnBrk="0" hangingPunct="1">
              <a:spcBef>
                <a:spcPct val="20000"/>
              </a:spcBef>
              <a:buClr>
                <a:schemeClr val="accent1"/>
              </a:buClr>
              <a:buFont typeface="Arial" panose="020B0604020202020204" pitchFamily="34" charset="0"/>
              <a:buChar char="•"/>
              <a:defRPr sz="1800" b="0" i="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600" b="0" i="0" kern="1200">
                <a:solidFill>
                  <a:srgbClr val="595A5D"/>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fr-FR" sz="2667" i="1" dirty="0">
                <a:latin typeface="Amazon Ember" panose="020B0603020204020204" pitchFamily="34" charset="0"/>
                <a:ea typeface="Amazon Ember" panose="020B0603020204020204" pitchFamily="34" charset="0"/>
                <a:cs typeface="Amazon Ember" panose="020B0603020204020204" pitchFamily="34" charset="0"/>
              </a:rPr>
              <a:t>L’évolutivité, la tolérance aux pannes et la haute disponibilité sont gérées par vous</a:t>
            </a:r>
            <a:r>
              <a:rPr lang="en-US" sz="2667" i="1" dirty="0">
                <a:latin typeface="Amazon Ember" panose="020B0603020204020204" pitchFamily="34" charset="0"/>
                <a:ea typeface="Amazon Ember" panose="020B0603020204020204" pitchFamily="34" charset="0"/>
                <a:cs typeface="Amazon Ember" panose="020B0603020204020204" pitchFamily="34" charset="0"/>
              </a:rPr>
              <a:t>.</a:t>
            </a:r>
          </a:p>
        </p:txBody>
      </p:sp>
    </p:spTree>
    <p:custDataLst>
      <p:tags r:id="rId1"/>
    </p:custDataLst>
    <p:extLst>
      <p:ext uri="{BB962C8B-B14F-4D97-AF65-F5344CB8AC3E}">
        <p14:creationId xmlns:p14="http://schemas.microsoft.com/office/powerpoint/2010/main" val="35011834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r-FR" dirty="0"/>
              <a:t>Les défis des bases de données relationnelles</a:t>
            </a:r>
            <a:endParaRPr lang="en-US" dirty="0"/>
          </a:p>
        </p:txBody>
      </p:sp>
      <p:sp>
        <p:nvSpPr>
          <p:cNvPr id="5" name="Content Placeholder 2"/>
          <p:cNvSpPr>
            <a:spLocks noGrp="1"/>
          </p:cNvSpPr>
          <p:nvPr>
            <p:ph idx="1"/>
          </p:nvPr>
        </p:nvSpPr>
        <p:spPr>
          <a:xfrm>
            <a:off x="238538" y="1440305"/>
            <a:ext cx="11350487" cy="4913308"/>
          </a:xfrm>
        </p:spPr>
        <p:txBody>
          <a:bodyPr>
            <a:normAutofit/>
          </a:bodyPr>
          <a:lstStyle/>
          <a:p>
            <a:pPr marL="457200" indent="-457200" algn="just">
              <a:spcAft>
                <a:spcPts val="800"/>
              </a:spcAft>
            </a:pPr>
            <a:r>
              <a:rPr lang="fr-FR" dirty="0"/>
              <a:t>Maintenance des serveurs et empreinte énergétique</a:t>
            </a:r>
          </a:p>
          <a:p>
            <a:pPr marL="457200" indent="-457200" algn="just">
              <a:spcAft>
                <a:spcPts val="800"/>
              </a:spcAft>
            </a:pPr>
            <a:r>
              <a:rPr lang="fr-FR" dirty="0"/>
              <a:t>Installation de logiciels et correctifs</a:t>
            </a:r>
          </a:p>
          <a:p>
            <a:pPr marL="457200" indent="-457200" algn="just">
              <a:spcAft>
                <a:spcPts val="800"/>
              </a:spcAft>
            </a:pPr>
            <a:r>
              <a:rPr lang="fr-FR" dirty="0"/>
              <a:t>Sauvegardes de bases de données et haute disponibilité</a:t>
            </a:r>
          </a:p>
          <a:p>
            <a:pPr marL="457200" indent="-457200" algn="just">
              <a:spcAft>
                <a:spcPts val="800"/>
              </a:spcAft>
            </a:pPr>
            <a:r>
              <a:rPr lang="en-US" dirty="0" err="1"/>
              <a:t>Limites</a:t>
            </a:r>
            <a:r>
              <a:rPr lang="en-US" dirty="0"/>
              <a:t> de </a:t>
            </a:r>
            <a:r>
              <a:rPr lang="en-US" dirty="0" err="1"/>
              <a:t>l'évolutivité</a:t>
            </a:r>
            <a:endParaRPr lang="en-US" dirty="0"/>
          </a:p>
          <a:p>
            <a:pPr marL="457200" indent="-457200" algn="just">
              <a:spcAft>
                <a:spcPts val="800"/>
              </a:spcAft>
            </a:pPr>
            <a:r>
              <a:rPr lang="en-US" dirty="0"/>
              <a:t>Sécurité des </a:t>
            </a:r>
            <a:r>
              <a:rPr lang="en-US" dirty="0" err="1"/>
              <a:t>données</a:t>
            </a:r>
            <a:endParaRPr lang="en-US" dirty="0"/>
          </a:p>
          <a:p>
            <a:pPr marL="457200" indent="-457200" algn="just">
              <a:spcAft>
                <a:spcPts val="800"/>
              </a:spcAft>
            </a:pPr>
            <a:r>
              <a:rPr lang="fr-FR" dirty="0"/>
              <a:t>Installation et correctifs du système d'exploitation (SE)</a:t>
            </a:r>
            <a:endParaRPr lang="en-US" dirty="0"/>
          </a:p>
        </p:txBody>
      </p:sp>
      <p:pic>
        <p:nvPicPr>
          <p:cNvPr id="8" name="Picture 7">
            <a:extLst>
              <a:ext uri="{FF2B5EF4-FFF2-40B4-BE49-F238E27FC236}">
                <a16:creationId xmlns:a16="http://schemas.microsoft.com/office/drawing/2014/main" id="{2391BA97-49E9-5744-B6E0-7B6AB372CADB}"/>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1353800" y="5987103"/>
            <a:ext cx="923649" cy="923649"/>
          </a:xfrm>
          <a:prstGeom prst="rect">
            <a:avLst/>
          </a:prstGeom>
        </p:spPr>
      </p:pic>
      <p:pic>
        <p:nvPicPr>
          <p:cNvPr id="4" name="Picture 3">
            <a:extLst>
              <a:ext uri="{FF2B5EF4-FFF2-40B4-BE49-F238E27FC236}">
                <a16:creationId xmlns:a16="http://schemas.microsoft.com/office/drawing/2014/main" id="{6576A894-084C-EA4D-A699-473C9F15D4BA}"/>
              </a:ext>
            </a:extLst>
          </p:cNvPr>
          <p:cNvPicPr>
            <a:picLocks noChangeAspect="1"/>
          </p:cNvPicPr>
          <p:nvPr/>
        </p:nvPicPr>
        <p:blipFill>
          <a:blip r:embed="rId5"/>
          <a:stretch>
            <a:fillRect/>
          </a:stretch>
        </p:blipFill>
        <p:spPr>
          <a:xfrm>
            <a:off x="8539024" y="1440305"/>
            <a:ext cx="3276600" cy="1778000"/>
          </a:xfrm>
          <a:prstGeom prst="rect">
            <a:avLst/>
          </a:prstGeom>
        </p:spPr>
      </p:pic>
    </p:spTree>
    <p:custDataLst>
      <p:tags r:id="rId1"/>
    </p:custDataLst>
    <p:extLst>
      <p:ext uri="{BB962C8B-B14F-4D97-AF65-F5344CB8AC3E}">
        <p14:creationId xmlns:p14="http://schemas.microsoft.com/office/powerpoint/2010/main" val="22775537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Amazon RDS</a:t>
            </a: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98239" y="2474450"/>
            <a:ext cx="9135405" cy="3551982"/>
          </a:xfrm>
          <a:prstGeom prst="rect">
            <a:avLst/>
          </a:prstGeom>
        </p:spPr>
      </p:pic>
      <p:sp>
        <p:nvSpPr>
          <p:cNvPr id="5" name="TextBox 4">
            <a:extLst>
              <a:ext uri="{FF2B5EF4-FFF2-40B4-BE49-F238E27FC236}">
                <a16:creationId xmlns:a16="http://schemas.microsoft.com/office/drawing/2014/main" id="{E250ADD3-3AB9-6E4C-ABB7-F8302941F0E3}"/>
              </a:ext>
            </a:extLst>
          </p:cNvPr>
          <p:cNvSpPr txBox="1"/>
          <p:nvPr/>
        </p:nvSpPr>
        <p:spPr>
          <a:xfrm>
            <a:off x="663263" y="1599324"/>
            <a:ext cx="11297089" cy="954107"/>
          </a:xfrm>
          <a:prstGeom prst="rect">
            <a:avLst/>
          </a:prstGeom>
          <a:noFill/>
        </p:spPr>
        <p:txBody>
          <a:bodyPr wrap="square" rtlCol="0">
            <a:spAutoFit/>
          </a:bodyPr>
          <a:lstStyle/>
          <a:p>
            <a:pPr algn="ctr"/>
            <a:r>
              <a:rPr lang="fr-FR" sz="2800" dirty="0">
                <a:latin typeface="Amazon Ember" panose="020B0603020204020204" pitchFamily="34" charset="0"/>
                <a:ea typeface="Amazon Ember" panose="020B0603020204020204" pitchFamily="34" charset="0"/>
                <a:cs typeface="Amazon Ember" panose="020B0603020204020204" pitchFamily="34" charset="0"/>
              </a:rPr>
              <a:t>Service géré qui configure et exploite une base de données relationnelle dans le cloud.</a:t>
            </a:r>
            <a:endParaRPr lang="en-US" sz="2800" dirty="0">
              <a:latin typeface="Amazon Ember" panose="020B0603020204020204" pitchFamily="34" charset="0"/>
              <a:ea typeface="Amazon Ember" panose="020B0603020204020204" pitchFamily="34" charset="0"/>
              <a:cs typeface="Amazon Ember" panose="020B0603020204020204" pitchFamily="34" charset="0"/>
            </a:endParaRPr>
          </a:p>
        </p:txBody>
      </p:sp>
    </p:spTree>
    <p:custDataLst>
      <p:tags r:id="rId1"/>
    </p:custDataLst>
    <p:extLst>
      <p:ext uri="{BB962C8B-B14F-4D97-AF65-F5344CB8AC3E}">
        <p14:creationId xmlns:p14="http://schemas.microsoft.com/office/powerpoint/2010/main" val="36032368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FC5A113-7F15-644C-AEF8-FBD3565EF2E3}"/>
              </a:ext>
            </a:extLst>
          </p:cNvPr>
          <p:cNvPicPr>
            <a:picLocks noChangeAspect="1"/>
          </p:cNvPicPr>
          <p:nvPr/>
        </p:nvPicPr>
        <p:blipFill>
          <a:blip r:embed="rId4"/>
          <a:stretch>
            <a:fillRect/>
          </a:stretch>
        </p:blipFill>
        <p:spPr>
          <a:xfrm>
            <a:off x="1036321" y="1752552"/>
            <a:ext cx="10332006" cy="4712697"/>
          </a:xfrm>
          <a:prstGeom prst="rect">
            <a:avLst/>
          </a:prstGeom>
        </p:spPr>
      </p:pic>
      <p:pic>
        <p:nvPicPr>
          <p:cNvPr id="6" name="Picture 5">
            <a:extLst>
              <a:ext uri="{FF2B5EF4-FFF2-40B4-BE49-F238E27FC236}">
                <a16:creationId xmlns:a16="http://schemas.microsoft.com/office/drawing/2014/main" id="{807B9C8A-A274-5A49-BE7D-4DDF0960915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68327" y="5969697"/>
            <a:ext cx="711750" cy="822960"/>
          </a:xfrm>
          <a:prstGeom prst="rect">
            <a:avLst/>
          </a:prstGeom>
        </p:spPr>
      </p:pic>
      <p:sp>
        <p:nvSpPr>
          <p:cNvPr id="2" name="Title 1"/>
          <p:cNvSpPr>
            <a:spLocks noGrp="1"/>
          </p:cNvSpPr>
          <p:nvPr>
            <p:ph type="title"/>
          </p:nvPr>
        </p:nvSpPr>
        <p:spPr/>
        <p:txBody>
          <a:bodyPr/>
          <a:lstStyle/>
          <a:p>
            <a:r>
              <a:rPr lang="en-US" dirty="0"/>
              <a:t>From On-Premises to Amazon RDS</a:t>
            </a:r>
          </a:p>
        </p:txBody>
      </p:sp>
      <p:sp>
        <p:nvSpPr>
          <p:cNvPr id="3" name="TextBox 2">
            <a:extLst>
              <a:ext uri="{FF2B5EF4-FFF2-40B4-BE49-F238E27FC236}">
                <a16:creationId xmlns:a16="http://schemas.microsoft.com/office/drawing/2014/main" id="{B6036A0F-C2FD-5C4F-A938-8AFCB5C1F050}"/>
              </a:ext>
            </a:extLst>
          </p:cNvPr>
          <p:cNvSpPr txBox="1"/>
          <p:nvPr/>
        </p:nvSpPr>
        <p:spPr>
          <a:xfrm>
            <a:off x="1036320" y="1290887"/>
            <a:ext cx="11155680" cy="646331"/>
          </a:xfrm>
          <a:prstGeom prst="rect">
            <a:avLst/>
          </a:prstGeom>
          <a:noFill/>
        </p:spPr>
        <p:txBody>
          <a:bodyPr wrap="square" rtlCol="0">
            <a:spAutoFit/>
          </a:bodyPr>
          <a:lstStyle/>
          <a:p>
            <a:r>
              <a:rPr lang="en-US" dirty="0"/>
              <a:t>Database On-premises                     Database in Amazon EC2                    Database in Amazon RDS</a:t>
            </a:r>
          </a:p>
          <a:p>
            <a:r>
              <a:rPr lang="en-US" dirty="0"/>
              <a:t>                                                                                                                             or Amazon Aurora </a:t>
            </a:r>
          </a:p>
        </p:txBody>
      </p:sp>
      <p:pic>
        <p:nvPicPr>
          <p:cNvPr id="13" name="Picture 12">
            <a:extLst>
              <a:ext uri="{FF2B5EF4-FFF2-40B4-BE49-F238E27FC236}">
                <a16:creationId xmlns:a16="http://schemas.microsoft.com/office/drawing/2014/main" id="{FBE9623D-EF37-BB4D-9AB7-3B9276103446}"/>
              </a:ext>
            </a:extLst>
          </p:cNvPr>
          <p:cNvPicPr>
            <a:picLocks noChangeAspect="1"/>
          </p:cNvPicPr>
          <p:nvPr/>
        </p:nvPicPr>
        <p:blipFill>
          <a:blip r:embed="rId6"/>
          <a:stretch>
            <a:fillRect/>
          </a:stretch>
        </p:blipFill>
        <p:spPr>
          <a:xfrm>
            <a:off x="7470955" y="1354205"/>
            <a:ext cx="917850" cy="325072"/>
          </a:xfrm>
          <a:prstGeom prst="rect">
            <a:avLst/>
          </a:prstGeom>
        </p:spPr>
      </p:pic>
      <p:pic>
        <p:nvPicPr>
          <p:cNvPr id="14" name="Picture 13">
            <a:extLst>
              <a:ext uri="{FF2B5EF4-FFF2-40B4-BE49-F238E27FC236}">
                <a16:creationId xmlns:a16="http://schemas.microsoft.com/office/drawing/2014/main" id="{CDCD166F-1AE8-A546-8BE5-CF5BEA06E94F}"/>
              </a:ext>
            </a:extLst>
          </p:cNvPr>
          <p:cNvPicPr>
            <a:picLocks noChangeAspect="1"/>
          </p:cNvPicPr>
          <p:nvPr/>
        </p:nvPicPr>
        <p:blipFill>
          <a:blip r:embed="rId6"/>
          <a:stretch>
            <a:fillRect/>
          </a:stretch>
        </p:blipFill>
        <p:spPr>
          <a:xfrm>
            <a:off x="3667760" y="1354205"/>
            <a:ext cx="917850" cy="325072"/>
          </a:xfrm>
          <a:prstGeom prst="rect">
            <a:avLst/>
          </a:prstGeom>
        </p:spPr>
      </p:pic>
    </p:spTree>
    <p:custDataLst>
      <p:tags r:id="rId1"/>
    </p:custDataLst>
    <p:extLst>
      <p:ext uri="{BB962C8B-B14F-4D97-AF65-F5344CB8AC3E}">
        <p14:creationId xmlns:p14="http://schemas.microsoft.com/office/powerpoint/2010/main" val="223624532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54"/>
  <p:tag name="ARTICULATE_DESIGN_ID_OFFICE THEME" val="rOemLiXc"/>
  <p:tag name="TAG_BACKING_FORM_KEY" val="7016628-c:\users\mgharris\desktop\academic programs\academy\0_acf\acf v1\slides\24p-database.pptx"/>
  <p:tag name="ARTICULATE_PROJECT_OPEN" val="1"/>
  <p:tag name="ARTICULATE_PRESENTER_VERSION" val="8"/>
  <p:tag name="ARTICULATE_USED_PAGE_ORIENTATION" val="1"/>
  <p:tag name="ARTICULATE_USED_PAGE_SIZE" val="7"/>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12.xml><?xml version="1.0" encoding="utf-8"?>
<p:tagLst xmlns:a="http://schemas.openxmlformats.org/drawingml/2006/main" xmlns:r="http://schemas.openxmlformats.org/officeDocument/2006/relationships" xmlns:p="http://schemas.openxmlformats.org/presentationml/2006/main">
  <p:tag name="ARTICULATE_USED_LAYOUT" val="4"/>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USED_LAYOUT" val="4"/>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5"/>
</p:tagLst>
</file>

<file path=ppt/tags/tag22.xml><?xml version="1.0" encoding="utf-8"?>
<p:tagLst xmlns:a="http://schemas.openxmlformats.org/drawingml/2006/main" xmlns:r="http://schemas.openxmlformats.org/officeDocument/2006/relationships" xmlns:p="http://schemas.openxmlformats.org/presentationml/2006/main">
  <p:tag name="ARTICULATE_USED_LAYOUT" val="4"/>
</p:tagLst>
</file>

<file path=ppt/tags/tag23.xml><?xml version="1.0" encoding="utf-8"?>
<p:tagLst xmlns:a="http://schemas.openxmlformats.org/drawingml/2006/main" xmlns:r="http://schemas.openxmlformats.org/officeDocument/2006/relationships" xmlns:p="http://schemas.openxmlformats.org/presentationml/2006/main">
  <p:tag name="ARTICULATE_USED_LAYOUT" val="4"/>
</p:tagLst>
</file>

<file path=ppt/tags/tag24.xml><?xml version="1.0" encoding="utf-8"?>
<p:tagLst xmlns:a="http://schemas.openxmlformats.org/drawingml/2006/main" xmlns:r="http://schemas.openxmlformats.org/officeDocument/2006/relationships" xmlns:p="http://schemas.openxmlformats.org/presentationml/2006/main">
  <p:tag name="ARTICULATE_USED_LAYOUT" val="4"/>
</p:tagLst>
</file>

<file path=ppt/tags/tag25.xml><?xml version="1.0" encoding="utf-8"?>
<p:tagLst xmlns:a="http://schemas.openxmlformats.org/drawingml/2006/main" xmlns:r="http://schemas.openxmlformats.org/officeDocument/2006/relationships" xmlns:p="http://schemas.openxmlformats.org/presentationml/2006/main">
  <p:tag name="ARTICULATE_USED_LAYOUT" val="4"/>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32.xml><?xml version="1.0" encoding="utf-8"?>
<p:tagLst xmlns:a="http://schemas.openxmlformats.org/drawingml/2006/main" xmlns:r="http://schemas.openxmlformats.org/officeDocument/2006/relationships" xmlns:p="http://schemas.openxmlformats.org/presentationml/2006/main">
  <p:tag name="ARTICULATE_USED_LAYOUT" val="4"/>
</p:tagLst>
</file>

<file path=ppt/tags/tag33.xml><?xml version="1.0" encoding="utf-8"?>
<p:tagLst xmlns:a="http://schemas.openxmlformats.org/drawingml/2006/main" xmlns:r="http://schemas.openxmlformats.org/officeDocument/2006/relationships" xmlns:p="http://schemas.openxmlformats.org/presentationml/2006/main">
  <p:tag name="ARTICULATE_USED_LAYOUT" val="4"/>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49.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1"/>
</p:tagLst>
</file>

<file path=ppt/tags/tag50.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51.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Lst>
</file>

<file path=ppt/tags/tag52.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53.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54.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55.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56.xml><?xml version="1.0" encoding="utf-8"?>
<p:tagLst xmlns:a="http://schemas.openxmlformats.org/drawingml/2006/main" xmlns:r="http://schemas.openxmlformats.org/officeDocument/2006/relationships" xmlns:p="http://schemas.openxmlformats.org/presentationml/2006/main">
  <p:tag name="ARTICULATE_USED_LAYOUT" val="3"/>
</p:tagLst>
</file>

<file path=ppt/tags/tag57.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ags/tag7.xml><?xml version="1.0" encoding="utf-8"?>
<p:tagLst xmlns:a="http://schemas.openxmlformats.org/drawingml/2006/main" xmlns:r="http://schemas.openxmlformats.org/officeDocument/2006/relationships" xmlns:p="http://schemas.openxmlformats.org/presentationml/2006/main">
  <p:tag name="ARTICULATE_USED_LAYOUT" val="4"/>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20853</TotalTime>
  <Words>7946</Words>
  <Application>Microsoft Office PowerPoint</Application>
  <PresentationFormat>Grand écran</PresentationFormat>
  <Paragraphs>470</Paragraphs>
  <Slides>53</Slides>
  <Notes>53</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53</vt:i4>
      </vt:variant>
    </vt:vector>
  </HeadingPairs>
  <TitlesOfParts>
    <vt:vector size="61" baseType="lpstr">
      <vt:lpstr>Amazon Ember</vt:lpstr>
      <vt:lpstr>Amazon Ember Light</vt:lpstr>
      <vt:lpstr>Arial</vt:lpstr>
      <vt:lpstr>Calibri</vt:lpstr>
      <vt:lpstr>Helvetica Neue</vt:lpstr>
      <vt:lpstr>Helvetica Neue LT Std 65 Medium</vt:lpstr>
      <vt:lpstr>Wingdings</vt:lpstr>
      <vt:lpstr>Office Theme</vt:lpstr>
      <vt:lpstr>Module 2, Section 4:                        AWS Core Services - Databases</vt:lpstr>
      <vt:lpstr>Contenu du module</vt:lpstr>
      <vt:lpstr>Objectifs du module</vt:lpstr>
      <vt:lpstr>Part 1: Database Services:  Amazon Relational Database Service (RDS)</vt:lpstr>
      <vt:lpstr>Amazon Database</vt:lpstr>
      <vt:lpstr>Services non gérés et services gérés</vt:lpstr>
      <vt:lpstr>Les défis des bases de données relationnelles</vt:lpstr>
      <vt:lpstr>Amazon RDS</vt:lpstr>
      <vt:lpstr>From On-Premises to Amazon RDS</vt:lpstr>
      <vt:lpstr>Responsabilités des services gérés</vt:lpstr>
      <vt:lpstr>Amazon RDS DB Instances</vt:lpstr>
      <vt:lpstr>Amazon RDS In a Virtual Private Cloud</vt:lpstr>
      <vt:lpstr>Haute disponibilité avec plusieurs zones de disponibilité</vt:lpstr>
      <vt:lpstr>Haute disponibilité avec plusieurs zones de disponibilité</vt:lpstr>
      <vt:lpstr>Amazon RDS Read Replicas</vt:lpstr>
      <vt:lpstr>Use Cases</vt:lpstr>
      <vt:lpstr>When to Use Amazon RDS</vt:lpstr>
      <vt:lpstr>Amazon RDS: Clock-Hour Billing and Database Characteristics </vt:lpstr>
      <vt:lpstr>Amazon RDS: DB Purchase Type and Multiple  DB Instances</vt:lpstr>
      <vt:lpstr>Amazon RDS: Storage</vt:lpstr>
      <vt:lpstr>Amazon RDS: Deployment Type and Data Transfer</vt:lpstr>
      <vt:lpstr>In Review</vt:lpstr>
      <vt:lpstr>Amazon RDS Demo</vt:lpstr>
      <vt:lpstr>Part 2: Database Services:  Amazon DynamoDB</vt:lpstr>
      <vt:lpstr>Amazon Database</vt:lpstr>
      <vt:lpstr>Qu'est-ce qu'Amazon DynamoDB?</vt:lpstr>
      <vt:lpstr>Amazon DynamoDB Core Components</vt:lpstr>
      <vt:lpstr>Partitioning</vt:lpstr>
      <vt:lpstr>Items in a Table Must Have a Key</vt:lpstr>
      <vt:lpstr>Présentation de DynamoDB</vt:lpstr>
      <vt:lpstr>Amazon DynamoDB Demo</vt:lpstr>
      <vt:lpstr>Part 3: Database Services:  Amazon Redshift</vt:lpstr>
      <vt:lpstr>Amazon Redshift</vt:lpstr>
      <vt:lpstr>Introduction à Amazon Redshift</vt:lpstr>
      <vt:lpstr>Parallel Processing Architecture</vt:lpstr>
      <vt:lpstr>Automation and Scaling</vt:lpstr>
      <vt:lpstr>Compatibility</vt:lpstr>
      <vt:lpstr>Amazon Redshift Use Cases</vt:lpstr>
      <vt:lpstr>Amazon Redshift Use Cases</vt:lpstr>
      <vt:lpstr>In Review</vt:lpstr>
      <vt:lpstr>Part 4: Database Services:  Amazon Aurora</vt:lpstr>
      <vt:lpstr>Amazon Aurora</vt:lpstr>
      <vt:lpstr>Amazon Aurora Service Benefits</vt:lpstr>
      <vt:lpstr>High Availability</vt:lpstr>
      <vt:lpstr>Resilient Design</vt:lpstr>
      <vt:lpstr>In Review</vt:lpstr>
      <vt:lpstr>Module 2, Section 4, Lab 4:  Build your DB Server and Interact with your DB Using an App</vt:lpstr>
      <vt:lpstr>Lab 4 Scenario</vt:lpstr>
      <vt:lpstr>Lab 4: Tasks</vt:lpstr>
      <vt:lpstr>Lab 4: Final Product</vt:lpstr>
      <vt:lpstr>Section 2.04 Review:                                                      </vt:lpstr>
      <vt:lpstr>Up Next: Unit 2.05 – AWS Core Services     Balancing     Scaling     Monitoring </vt:lpstr>
      <vt:lpstr>Thanks for participating!</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Microsoft Office User</dc:creator>
  <cp:keywords>1.0.18</cp:keywords>
  <dc:description/>
  <cp:lastModifiedBy>Frazer Sado</cp:lastModifiedBy>
  <cp:revision>335</cp:revision>
  <cp:lastPrinted>2017-08-03T20:30:13Z</cp:lastPrinted>
  <dcterms:created xsi:type="dcterms:W3CDTF">2017-05-11T23:06:57Z</dcterms:created>
  <dcterms:modified xsi:type="dcterms:W3CDTF">2021-09-03T23:05:24Z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5816B478-95C7-4027-8D75-956C23F89377</vt:lpwstr>
  </property>
  <property fmtid="{D5CDD505-2E9C-101B-9397-08002B2CF9AE}" pid="3" name="ArticulatePath">
    <vt:lpwstr>24P-Database</vt:lpwstr>
  </property>
  <property fmtid="{D5CDD505-2E9C-101B-9397-08002B2CF9AE}" pid="4" name="ArticulateUseProject">
    <vt:lpwstr>1</vt:lpwstr>
  </property>
  <property fmtid="{D5CDD505-2E9C-101B-9397-08002B2CF9AE}" pid="5" name="ArticulateProjectFull">
    <vt:lpwstr>C:\Users\mgharris\Desktop\Academic Programs\Academy\0_ACF\ACF v1\Slides\24P-Database.ppta</vt:lpwstr>
  </property>
  <property fmtid="{D5CDD505-2E9C-101B-9397-08002B2CF9AE}" pid="6" name="ArticulateProjectVersion">
    <vt:lpwstr>8</vt:lpwstr>
  </property>
</Properties>
</file>

<file path=docProps/thumbnail.jpeg>
</file>